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257" r:id="rId2"/>
    <p:sldId id="258" r:id="rId3"/>
    <p:sldId id="290" r:id="rId4"/>
    <p:sldId id="289" r:id="rId5"/>
    <p:sldId id="259" r:id="rId6"/>
    <p:sldId id="260" r:id="rId7"/>
    <p:sldId id="261" r:id="rId8"/>
    <p:sldId id="262" r:id="rId9"/>
    <p:sldId id="263" r:id="rId10"/>
    <p:sldId id="291" r:id="rId11"/>
    <p:sldId id="292" r:id="rId12"/>
    <p:sldId id="293" r:id="rId13"/>
    <p:sldId id="264" r:id="rId14"/>
    <p:sldId id="265" r:id="rId15"/>
    <p:sldId id="266" r:id="rId16"/>
    <p:sldId id="294" r:id="rId17"/>
    <p:sldId id="267" r:id="rId18"/>
    <p:sldId id="269" r:id="rId19"/>
    <p:sldId id="295" r:id="rId20"/>
    <p:sldId id="270" r:id="rId21"/>
    <p:sldId id="271" r:id="rId22"/>
    <p:sldId id="272" r:id="rId23"/>
    <p:sldId id="296" r:id="rId24"/>
    <p:sldId id="273" r:id="rId25"/>
    <p:sldId id="274" r:id="rId26"/>
    <p:sldId id="297"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8" r:id="rId40"/>
    <p:sldId id="298" r:id="rId41"/>
    <p:sldId id="287" r:id="rId42"/>
    <p:sldId id="299" r:id="rId43"/>
    <p:sldId id="300" r:id="rId44"/>
    <p:sldId id="302" r:id="rId45"/>
    <p:sldId id="301" r:id="rId46"/>
    <p:sldId id="303" r:id="rId47"/>
    <p:sldId id="305" r:id="rId48"/>
    <p:sldId id="308" r:id="rId49"/>
    <p:sldId id="307" r:id="rId50"/>
    <p:sldId id="309" r:id="rId51"/>
    <p:sldId id="306" r:id="rId52"/>
    <p:sldId id="310" r:id="rId53"/>
    <p:sldId id="320" r:id="rId54"/>
    <p:sldId id="313" r:id="rId55"/>
    <p:sldId id="319" r:id="rId56"/>
    <p:sldId id="318" r:id="rId57"/>
    <p:sldId id="304" r:id="rId58"/>
    <p:sldId id="312" r:id="rId59"/>
    <p:sldId id="314" r:id="rId60"/>
    <p:sldId id="315" r:id="rId61"/>
    <p:sldId id="311" r:id="rId62"/>
    <p:sldId id="316" r:id="rId63"/>
    <p:sldId id="317" r:id="rId6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823A8"/>
    <a:srgbClr val="3F21F1"/>
    <a:srgbClr val="0046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7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04"/>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2017/12/20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2017/12/20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0392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7830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76021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7602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29175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7685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7685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446642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703906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05872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05872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928140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1873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1873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190231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73848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74443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938323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619263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2623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998155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99266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157895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757355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66964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660296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01813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zh-CN" sz="1200" kern="1200" dirty="0" smtClean="0">
                <a:solidFill>
                  <a:schemeClr val="tx1"/>
                </a:solidFill>
                <a:latin typeface="+mn-lt"/>
                <a:ea typeface="+mn-ea"/>
                <a:cs typeface="+mn-cs"/>
              </a:rPr>
              <a:t>蓝色步骤为：当应用程序（浏览器）第一次访问某个数据，而该数据不在缓存服务器（</a:t>
            </a:r>
            <a:r>
              <a:rPr lang="en-US" altLang="zh-CN" sz="1200" kern="1200" dirty="0" err="1" smtClean="0">
                <a:solidFill>
                  <a:schemeClr val="tx1"/>
                </a:solidFill>
                <a:latin typeface="+mn-lt"/>
                <a:ea typeface="+mn-ea"/>
                <a:cs typeface="+mn-cs"/>
              </a:rPr>
              <a:t>memchached</a:t>
            </a:r>
            <a:r>
              <a:rPr lang="zh-CN" altLang="zh-CN" sz="1200" kern="1200" dirty="0" smtClean="0">
                <a:solidFill>
                  <a:schemeClr val="tx1"/>
                </a:solidFill>
                <a:latin typeface="+mn-lt"/>
                <a:ea typeface="+mn-ea"/>
                <a:cs typeface="+mn-cs"/>
              </a:rPr>
              <a:t>）上，则系统将该数据从数据库（</a:t>
            </a:r>
            <a:r>
              <a:rPr lang="en-US" altLang="zh-CN" sz="1200" kern="1200" dirty="0" smtClean="0">
                <a:solidFill>
                  <a:schemeClr val="tx1"/>
                </a:solidFill>
                <a:latin typeface="+mn-lt"/>
                <a:ea typeface="+mn-ea"/>
                <a:cs typeface="+mn-cs"/>
              </a:rPr>
              <a:t>RDBS</a:t>
            </a:r>
            <a:r>
              <a:rPr lang="zh-CN" altLang="zh-CN" sz="1200" kern="1200" dirty="0" smtClean="0">
                <a:solidFill>
                  <a:schemeClr val="tx1"/>
                </a:solidFill>
                <a:latin typeface="+mn-lt"/>
                <a:ea typeface="+mn-ea"/>
                <a:cs typeface="+mn-cs"/>
              </a:rPr>
              <a:t>）中读出，返回给应用程序，同时存入缓存服务器。绿色步骤为：当应用程序再次访问该数据，则直接从缓存服务器中读出，大大加快了访问速度。</a:t>
            </a:r>
            <a:endParaRPr lang="zh-CN" altLang="en-US" dirty="0" smtClean="0"/>
          </a:p>
        </p:txBody>
      </p:sp>
    </p:spTree>
    <p:extLst>
      <p:ext uri="{BB962C8B-B14F-4D97-AF65-F5344CB8AC3E}">
        <p14:creationId xmlns:p14="http://schemas.microsoft.com/office/powerpoint/2010/main" xmlns="" val="2514505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966074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Tree>
    <p:extLst>
      <p:ext uri="{BB962C8B-B14F-4D97-AF65-F5344CB8AC3E}">
        <p14:creationId xmlns:p14="http://schemas.microsoft.com/office/powerpoint/2010/main" xmlns="" val="859749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859749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14813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r>
              <a:rPr lang="zh-CN" altLang="zh-CN" sz="1200" kern="1200" dirty="0" smtClean="0">
                <a:solidFill>
                  <a:schemeClr val="tx1"/>
                </a:solidFill>
                <a:latin typeface="+mn-lt"/>
                <a:ea typeface="+mn-ea"/>
                <a:cs typeface="+mn-cs"/>
              </a:rPr>
              <a:t>对于图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左边的原始数据表（全局表），它的三个列“</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”均是字符串格式，十分耗费存储空间。因此我们构建了右上的两个检索表</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，检索表的构建方法是抽出所有原始表的对应数据项，合并相同项，然后重新编号，注意检索表中编号是局部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，不同于全局表中的</a:t>
            </a:r>
            <a:r>
              <a:rPr lang="en-US" altLang="zh-CN" sz="1200" kern="1200" dirty="0" err="1" smtClean="0">
                <a:solidFill>
                  <a:schemeClr val="tx1"/>
                </a:solidFill>
                <a:latin typeface="+mn-lt"/>
                <a:ea typeface="+mn-ea"/>
                <a:cs typeface="+mn-cs"/>
              </a:rPr>
              <a:t>RowID</a:t>
            </a:r>
            <a:r>
              <a:rPr lang="zh-CN" altLang="zh-CN" sz="1200" kern="1200" dirty="0" smtClean="0">
                <a:solidFill>
                  <a:schemeClr val="tx1"/>
                </a:solidFill>
                <a:latin typeface="+mn-lt"/>
                <a:ea typeface="+mn-ea"/>
                <a:cs typeface="+mn-cs"/>
              </a:rPr>
              <a:t>，但检索表包含了原始表中所有的对应项。</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有了</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这两个检索表，我们可以对原始数据表进行压缩，简单的作法就是把“</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”一列从字符串换算成整数，将“</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”两列的值（字符串）用上面两个检索表对应的局部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替换。比如，原始表的“</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”列的第</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个数据项是“</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”，在检索表</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中查到该字符串对应的局部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，于是我们将原始表数据项“</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”换成</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，以此类推，就可以得到经过原始数据表经过数据字典压缩后的转换表（图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右下表）。将一个字符串转换为一个整数值存储，可以大大节约存储空间。</a:t>
            </a:r>
            <a:endParaRPr lang="zh-CN" altLang="en-US" dirty="0" smtClean="0"/>
          </a:p>
        </p:txBody>
      </p:sp>
    </p:spTree>
    <p:extLst>
      <p:ext uri="{BB962C8B-B14F-4D97-AF65-F5344CB8AC3E}">
        <p14:creationId xmlns:p14="http://schemas.microsoft.com/office/powerpoint/2010/main" xmlns="" val="347934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5511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December 20, 2017</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December 20, 2017</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December 20, 2017</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December 20, 2017</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December 20, 2017</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December 20, 2017</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December 20, 2017</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December 20, 2017</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December 20, 2017</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December 20, 2017</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December 20, 2017</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December 20, 2017</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December 20, 2017</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http://upload-images.jianshu.io/upload_images/967544-1a7ce32deac7df40.jpg?imageMogr2/auto-orient/strip%7CimageView2/2" TargetMode="External"/><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http://img.blog.csdn.net/20160229162039400?watermark/2/text/aHR0cDovL2Jsb2cuY3Nkbi5uZXQv/font/5a6L5L2T/fontsize/400/fill/I0JBQkFCMA==/dissolve/70/gravity/Center" TargetMode="Externa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http://images.cnitblog.com/blog/349490/201504/051615315763532.png" TargetMode="Externa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http://jbcdn2.b0.upaiyun.com/2013/09/SparkTA11.jpg" TargetMode="External"/><Relationship Id="rId4" Type="http://schemas.openxmlformats.org/officeDocument/2006/relationships/image" Target="../media/image42.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http://images2015.cnblogs.com/blog/1004194/201608/1004194-20160829182313371-1648664691.png" TargetMode="Externa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http://images.cnblogs.com/cnblogs_com/barrenlake/745774/o_FIFO.png" TargetMode="Externa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219200"/>
            <a:ext cx="7924800" cy="5262979"/>
          </a:xfrm>
          <a:prstGeom prst="rect">
            <a:avLst/>
          </a:prstGeom>
          <a:noFill/>
          <a:ln w="9525">
            <a:noFill/>
            <a:miter lim="800000"/>
          </a:ln>
        </p:spPr>
        <p:txBody>
          <a:bodyPr>
            <a:spAutoFit/>
          </a:bodyPr>
          <a:lstStyle/>
          <a:p>
            <a:pPr algn="ctr"/>
            <a:endParaRPr lang="en-US" altLang="zh-CN" sz="4000" b="1" dirty="0" smtClean="0">
              <a:solidFill>
                <a:srgbClr val="002060"/>
              </a:solidFill>
              <a:latin typeface="Calibri" panose="020F0502020204030204" pitchFamily="34" charset="0"/>
            </a:endParaRPr>
          </a:p>
          <a:p>
            <a:pPr algn="ctr"/>
            <a:r>
              <a:rPr lang="en-US" altLang="zh-CN" sz="4000" b="1" dirty="0" smtClean="0">
                <a:solidFill>
                  <a:srgbClr val="002060"/>
                </a:solidFill>
                <a:latin typeface="Calibri" panose="020F0502020204030204" pitchFamily="34" charset="0"/>
              </a:rPr>
              <a:t>Lecture 15 </a:t>
            </a:r>
            <a:r>
              <a:rPr lang="zh-CN" altLang="en-US" sz="4000" b="1" dirty="0" smtClean="0">
                <a:solidFill>
                  <a:srgbClr val="002060"/>
                </a:solidFill>
                <a:latin typeface="Calibri" panose="020F0502020204030204" pitchFamily="34" charset="0"/>
              </a:rPr>
              <a:t>内存计算模型</a:t>
            </a:r>
            <a:endParaRPr lang="en-US" altLang="zh-CN" sz="4000" b="1" dirty="0" smtClean="0">
              <a:solidFill>
                <a:srgbClr val="002060"/>
              </a:solidFill>
              <a:latin typeface="Calibri" panose="020F0502020204030204" pitchFamily="34" charset="0"/>
            </a:endParaRPr>
          </a:p>
          <a:p>
            <a:pPr algn="ct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分布式缓存系统</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内存云 </a:t>
            </a:r>
            <a:r>
              <a:rPr lang="en-US" altLang="zh-CN" sz="3200" b="1" dirty="0" err="1" smtClean="0">
                <a:solidFill>
                  <a:srgbClr val="002060"/>
                </a:solidFill>
                <a:latin typeface="Calibri" panose="020F0502020204030204" pitchFamily="34" charset="0"/>
              </a:rPr>
              <a:t>MemCloud</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Spark</a:t>
            </a:r>
            <a:r>
              <a:rPr lang="zh-CN" altLang="en-US" sz="3200" b="1" dirty="0" smtClean="0">
                <a:solidFill>
                  <a:srgbClr val="002060"/>
                </a:solidFill>
                <a:latin typeface="Calibri" panose="020F0502020204030204" pitchFamily="34" charset="0"/>
              </a:rPr>
              <a:t>内存计算</a:t>
            </a:r>
            <a:endParaRPr lang="en-US" altLang="zh-CN" sz="3200" b="1" dirty="0">
              <a:solidFill>
                <a:srgbClr val="002060"/>
              </a:solidFill>
              <a:latin typeface="Calibri" panose="020F0502020204030204" pitchFamily="34" charset="0"/>
            </a:endParaRPr>
          </a:p>
          <a:p>
            <a:endParaRPr lang="en-US" altLang="zh-CN" sz="4000" b="1" dirty="0">
              <a:solidFill>
                <a:srgbClr val="002060"/>
              </a:solidFill>
              <a:latin typeface="Calibri" panose="020F0502020204030204" pitchFamily="34" charset="0"/>
            </a:endParaRPr>
          </a:p>
          <a:p>
            <a:r>
              <a:rPr lang="en-US" altLang="zh-CN" sz="4000" b="1" dirty="0">
                <a:solidFill>
                  <a:srgbClr val="002060"/>
                </a:solidFill>
                <a:latin typeface="Calibri" panose="020F0502020204030204" pitchFamily="34" charset="0"/>
              </a:rPr>
              <a:t>	</a:t>
            </a:r>
            <a:endParaRPr lang="zh-CN" altLang="en-US" sz="40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2057400"/>
            <a:ext cx="8153400" cy="3600986"/>
          </a:xfrm>
          <a:prstGeom prst="rect">
            <a:avLst/>
          </a:prstGeom>
          <a:noFill/>
        </p:spPr>
        <p:txBody>
          <a:bodyPr wrap="square" rtlCol="0">
            <a:spAutoFit/>
          </a:bodyPr>
          <a:lstStyle/>
          <a:p>
            <a:r>
              <a:rPr lang="zh-CN" altLang="en-US" sz="2000" dirty="0" smtClean="0"/>
              <a:t>  问题：</a:t>
            </a:r>
            <a:r>
              <a:rPr lang="en-US" altLang="zh-CN" sz="2000" dirty="0" smtClean="0"/>
              <a:t>1000</a:t>
            </a:r>
            <a:r>
              <a:rPr lang="zh-CN" altLang="en-US" sz="2000" dirty="0" smtClean="0"/>
              <a:t>万条数据的购买记录表，</a:t>
            </a:r>
            <a:r>
              <a:rPr lang="en-US" altLang="zh-CN" sz="2000" dirty="0" smtClean="0"/>
              <a:t>100</a:t>
            </a:r>
            <a:r>
              <a:rPr lang="zh-CN" altLang="en-US" sz="2000" dirty="0" smtClean="0"/>
              <a:t>万顾客（</a:t>
            </a:r>
            <a:r>
              <a:rPr lang="en-US" altLang="zh-CN" sz="2000" dirty="0" smtClean="0"/>
              <a:t>Customers</a:t>
            </a:r>
            <a:r>
              <a:rPr lang="zh-CN" altLang="en-US" sz="2000" dirty="0" smtClean="0"/>
              <a:t>检索表有</a:t>
            </a:r>
            <a:r>
              <a:rPr lang="en-US" altLang="zh-CN" sz="2000" dirty="0" smtClean="0"/>
              <a:t>100</a:t>
            </a:r>
            <a:r>
              <a:rPr lang="zh-CN" altLang="en-US" sz="2000" dirty="0" smtClean="0"/>
              <a:t>万条），</a:t>
            </a:r>
            <a:r>
              <a:rPr lang="en-US" altLang="zh-CN" sz="2000" dirty="0" smtClean="0"/>
              <a:t>200</a:t>
            </a:r>
            <a:r>
              <a:rPr lang="zh-CN" altLang="en-US" sz="2000" dirty="0" smtClean="0"/>
              <a:t>万商品（</a:t>
            </a:r>
            <a:r>
              <a:rPr lang="en-US" altLang="zh-CN" sz="2000" dirty="0" smtClean="0"/>
              <a:t>Materials</a:t>
            </a:r>
            <a:r>
              <a:rPr lang="zh-CN" altLang="en-US" sz="2000" dirty="0" smtClean="0"/>
              <a:t>检索表有</a:t>
            </a:r>
            <a:r>
              <a:rPr lang="en-US" altLang="zh-CN" sz="2000" dirty="0" smtClean="0"/>
              <a:t>200</a:t>
            </a:r>
            <a:r>
              <a:rPr lang="zh-CN" altLang="en-US" sz="2000" dirty="0" smtClean="0"/>
              <a:t>万条）。如何在</a:t>
            </a:r>
            <a:r>
              <a:rPr lang="en-US" altLang="zh-CN" sz="2000" dirty="0" smtClean="0"/>
              <a:t>1000</a:t>
            </a:r>
            <a:r>
              <a:rPr lang="zh-CN" altLang="en-US" sz="2000" dirty="0" smtClean="0"/>
              <a:t>万条数据的购买记录表中找出</a:t>
            </a:r>
            <a:r>
              <a:rPr lang="zh-CN" altLang="en-US" sz="2000" dirty="0" smtClean="0">
                <a:solidFill>
                  <a:srgbClr val="FF0000"/>
                </a:solidFill>
              </a:rPr>
              <a:t>“</a:t>
            </a:r>
            <a:r>
              <a:rPr lang="en-US" altLang="zh-CN" sz="2000" dirty="0" smtClean="0">
                <a:solidFill>
                  <a:srgbClr val="FF0000"/>
                </a:solidFill>
              </a:rPr>
              <a:t>Miller</a:t>
            </a:r>
            <a:r>
              <a:rPr lang="zh-CN" altLang="en-US" sz="2000" dirty="0" smtClean="0">
                <a:solidFill>
                  <a:srgbClr val="FF0000"/>
                </a:solidFill>
              </a:rPr>
              <a:t>”购买“</a:t>
            </a:r>
            <a:r>
              <a:rPr lang="en-US" altLang="zh-CN" sz="2000" dirty="0" smtClean="0">
                <a:solidFill>
                  <a:srgbClr val="FF0000"/>
                </a:solidFill>
              </a:rPr>
              <a:t>refrigerator</a:t>
            </a:r>
            <a:r>
              <a:rPr lang="zh-CN" altLang="en-US" sz="2000" dirty="0" smtClean="0">
                <a:solidFill>
                  <a:srgbClr val="FF0000"/>
                </a:solidFill>
              </a:rPr>
              <a:t>”的次数？</a:t>
            </a:r>
            <a:endParaRPr lang="en-US" altLang="zh-CN" sz="2000" dirty="0" smtClean="0">
              <a:solidFill>
                <a:srgbClr val="FF0000"/>
              </a:solidFill>
            </a:endParaRPr>
          </a:p>
          <a:p>
            <a:pPr>
              <a:spcBef>
                <a:spcPts val="1200"/>
              </a:spcBef>
            </a:pPr>
            <a:r>
              <a:rPr lang="zh-CN" altLang="en-US" sz="2000" b="1" dirty="0" smtClean="0"/>
              <a:t>行存储方法</a:t>
            </a:r>
            <a:r>
              <a:rPr lang="zh-CN" altLang="en-US" sz="2000" dirty="0" smtClean="0"/>
              <a:t>：</a:t>
            </a:r>
            <a:r>
              <a:rPr lang="zh-CN" altLang="en-US" dirty="0" smtClean="0"/>
              <a:t>首先搜索“</a:t>
            </a:r>
            <a:r>
              <a:rPr lang="en-US" altLang="zh-CN" dirty="0" smtClean="0"/>
              <a:t>Miller</a:t>
            </a:r>
            <a:r>
              <a:rPr lang="zh-CN" altLang="en-US" dirty="0" smtClean="0"/>
              <a:t>” </a:t>
            </a:r>
            <a:r>
              <a:rPr lang="en-US" altLang="zh-CN" i="1" dirty="0" smtClean="0"/>
              <a:t>Select Rows by Customer Name=“Miller”</a:t>
            </a:r>
          </a:p>
          <a:p>
            <a:r>
              <a:rPr lang="en-US" altLang="zh-CN" dirty="0" smtClean="0"/>
              <a:t>                         </a:t>
            </a:r>
            <a:r>
              <a:rPr lang="zh-CN" altLang="en-US" dirty="0" smtClean="0"/>
              <a:t>最坏情况 </a:t>
            </a:r>
            <a:r>
              <a:rPr lang="en-US" altLang="zh-CN" dirty="0" smtClean="0"/>
              <a:t>1000</a:t>
            </a:r>
            <a:r>
              <a:rPr lang="zh-CN" altLang="en-US" dirty="0" smtClean="0"/>
              <a:t>万次，得到一个子表；</a:t>
            </a:r>
            <a:endParaRPr lang="en-US" altLang="zh-CN" dirty="0" smtClean="0"/>
          </a:p>
          <a:p>
            <a:r>
              <a:rPr lang="zh-CN" altLang="en-US" dirty="0" smtClean="0"/>
              <a:t>                         再搜索“</a:t>
            </a:r>
            <a:r>
              <a:rPr lang="en-US" altLang="zh-CN" dirty="0" err="1" smtClean="0"/>
              <a:t>refrigetor</a:t>
            </a:r>
            <a:r>
              <a:rPr lang="zh-CN" altLang="en-US" dirty="0" smtClean="0"/>
              <a:t>” </a:t>
            </a:r>
            <a:r>
              <a:rPr lang="en-US" altLang="zh-CN" i="1" dirty="0" smtClean="0"/>
              <a:t>Select Rows by Material =“refrigerator”</a:t>
            </a:r>
          </a:p>
          <a:p>
            <a:r>
              <a:rPr lang="en-US" altLang="zh-CN" dirty="0" smtClean="0"/>
              <a:t>                         </a:t>
            </a:r>
            <a:r>
              <a:rPr lang="zh-CN" altLang="en-US" dirty="0" smtClean="0"/>
              <a:t>最坏情况 </a:t>
            </a:r>
            <a:r>
              <a:rPr lang="en-US" altLang="zh-CN" dirty="0" smtClean="0"/>
              <a:t>1000</a:t>
            </a:r>
            <a:r>
              <a:rPr lang="zh-CN" altLang="en-US" dirty="0" smtClean="0"/>
              <a:t>万次，得到一个子表；</a:t>
            </a:r>
            <a:endParaRPr lang="en-US" altLang="zh-CN" dirty="0" smtClean="0"/>
          </a:p>
          <a:p>
            <a:r>
              <a:rPr lang="en-US" altLang="zh-CN" dirty="0" smtClean="0"/>
              <a:t>                         Join</a:t>
            </a:r>
            <a:r>
              <a:rPr lang="zh-CN" altLang="en-US" dirty="0" smtClean="0"/>
              <a:t>两个子表，得到同时包含“</a:t>
            </a:r>
            <a:r>
              <a:rPr lang="en-US" altLang="zh-CN" dirty="0" smtClean="0"/>
              <a:t>Miller</a:t>
            </a:r>
            <a:r>
              <a:rPr lang="zh-CN" altLang="en-US" dirty="0" smtClean="0"/>
              <a:t>”和“</a:t>
            </a:r>
            <a:r>
              <a:rPr lang="en-US" altLang="zh-CN" dirty="0" err="1" smtClean="0"/>
              <a:t>refrigetraor</a:t>
            </a:r>
            <a:r>
              <a:rPr lang="zh-CN" altLang="en-US" dirty="0" smtClean="0"/>
              <a:t>”的项，</a:t>
            </a:r>
            <a:endParaRPr lang="en-US" altLang="zh-CN" dirty="0" smtClean="0"/>
          </a:p>
          <a:p>
            <a:r>
              <a:rPr lang="zh-CN" altLang="en-US" dirty="0" smtClean="0"/>
              <a:t>                         最坏情况 </a:t>
            </a:r>
            <a:r>
              <a:rPr lang="en-US" altLang="zh-CN" dirty="0" smtClean="0"/>
              <a:t>1000</a:t>
            </a:r>
            <a:r>
              <a:rPr lang="zh-CN" altLang="en-US" dirty="0" smtClean="0"/>
              <a:t>万 </a:t>
            </a:r>
            <a:r>
              <a:rPr lang="en-US" altLang="zh-CN" dirty="0" smtClean="0"/>
              <a:t>x 1000</a:t>
            </a:r>
            <a:r>
              <a:rPr lang="zh-CN" altLang="en-US" dirty="0" smtClean="0"/>
              <a:t>万次操作</a:t>
            </a:r>
            <a:endParaRPr lang="en-US" altLang="zh-CN" dirty="0" smtClean="0"/>
          </a:p>
          <a:p>
            <a:pPr>
              <a:spcBef>
                <a:spcPts val="1200"/>
              </a:spcBef>
            </a:pPr>
            <a:r>
              <a:rPr lang="en-US" altLang="zh-CN" dirty="0" smtClean="0"/>
              <a:t>                         </a:t>
            </a:r>
            <a:r>
              <a:rPr lang="zh-CN" altLang="en-US" dirty="0" smtClean="0">
                <a:solidFill>
                  <a:srgbClr val="3F21F1"/>
                </a:solidFill>
              </a:rPr>
              <a:t>总操作次数 </a:t>
            </a:r>
            <a:r>
              <a:rPr lang="en-US" altLang="zh-CN" dirty="0" smtClean="0">
                <a:solidFill>
                  <a:srgbClr val="3F21F1"/>
                </a:solidFill>
              </a:rPr>
              <a:t>= 1000</a:t>
            </a:r>
            <a:r>
              <a:rPr lang="zh-CN" altLang="en-US" dirty="0" smtClean="0">
                <a:solidFill>
                  <a:srgbClr val="3F21F1"/>
                </a:solidFill>
              </a:rPr>
              <a:t>万</a:t>
            </a:r>
            <a:r>
              <a:rPr lang="en-US" altLang="zh-CN" dirty="0" smtClean="0">
                <a:solidFill>
                  <a:srgbClr val="3F21F1"/>
                </a:solidFill>
              </a:rPr>
              <a:t>+1000</a:t>
            </a:r>
            <a:r>
              <a:rPr lang="zh-CN" altLang="en-US" dirty="0" smtClean="0">
                <a:solidFill>
                  <a:srgbClr val="3F21F1"/>
                </a:solidFill>
              </a:rPr>
              <a:t>万</a:t>
            </a:r>
            <a:r>
              <a:rPr lang="en-US" altLang="zh-CN" dirty="0" smtClean="0">
                <a:solidFill>
                  <a:srgbClr val="3F21F1"/>
                </a:solidFill>
              </a:rPr>
              <a:t>+1000000</a:t>
            </a:r>
            <a:r>
              <a:rPr lang="zh-CN" altLang="en-US" dirty="0" smtClean="0">
                <a:solidFill>
                  <a:srgbClr val="3F21F1"/>
                </a:solidFill>
              </a:rPr>
              <a:t>万 </a:t>
            </a:r>
            <a:r>
              <a:rPr lang="en-US" altLang="zh-CN" dirty="0" smtClean="0">
                <a:solidFill>
                  <a:srgbClr val="3F21F1"/>
                </a:solidFill>
              </a:rPr>
              <a:t>= 100.2 </a:t>
            </a:r>
            <a:r>
              <a:rPr lang="zh-CN" altLang="en-US" dirty="0" smtClean="0">
                <a:solidFill>
                  <a:srgbClr val="3F21F1"/>
                </a:solidFill>
              </a:rPr>
              <a:t>亿次</a:t>
            </a:r>
            <a:endParaRPr lang="en-US" altLang="zh-CN" dirty="0" smtClean="0">
              <a:solidFill>
                <a:srgbClr val="3F21F1"/>
              </a:solidFill>
            </a:endParaRPr>
          </a:p>
          <a:p>
            <a:endParaRPr lang="en-US" altLang="zh-CN" sz="2000" dirty="0" smtClean="0"/>
          </a:p>
        </p:txBody>
      </p:sp>
      <p:sp>
        <p:nvSpPr>
          <p:cNvPr id="10" name="TextBox 12"/>
          <p:cNvSpPr txBox="1">
            <a:spLocks noChangeArrowheads="1"/>
          </p:cNvSpPr>
          <p:nvPr/>
        </p:nvSpPr>
        <p:spPr bwMode="auto">
          <a:xfrm>
            <a:off x="609600" y="1295400"/>
            <a:ext cx="7924800" cy="523220"/>
          </a:xfrm>
          <a:prstGeom prst="rect">
            <a:avLst/>
          </a:prstGeom>
          <a:noFill/>
          <a:ln w="9525">
            <a:noFill/>
            <a:miter lim="800000"/>
          </a:ln>
        </p:spPr>
        <p:txBody>
          <a:bodyPr>
            <a:spAutoFit/>
          </a:bodyPr>
          <a:lstStyle/>
          <a:p>
            <a:r>
              <a:rPr lang="zh-CN" altLang="en-US" sz="2800" b="1" dirty="0" smtClean="0"/>
              <a:t>列存储结构例子</a:t>
            </a:r>
            <a:endParaRPr lang="zh-CN" altLang="en-US" sz="28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752600"/>
            <a:ext cx="8153400" cy="4739759"/>
          </a:xfrm>
          <a:prstGeom prst="rect">
            <a:avLst/>
          </a:prstGeom>
          <a:noFill/>
        </p:spPr>
        <p:txBody>
          <a:bodyPr wrap="square" rtlCol="0">
            <a:spAutoFit/>
          </a:bodyPr>
          <a:lstStyle/>
          <a:p>
            <a:pPr>
              <a:spcBef>
                <a:spcPts val="1200"/>
              </a:spcBef>
            </a:pPr>
            <a:r>
              <a:rPr lang="zh-CN" altLang="en-US" sz="2000" b="1" dirty="0" smtClean="0"/>
              <a:t>列存储方法</a:t>
            </a:r>
            <a:r>
              <a:rPr lang="zh-CN" altLang="en-US" sz="2000" dirty="0" smtClean="0"/>
              <a:t>：</a:t>
            </a:r>
            <a:r>
              <a:rPr lang="en-US" altLang="zh-CN" sz="2000" dirty="0" smtClean="0"/>
              <a:t>1</a:t>
            </a:r>
            <a:r>
              <a:rPr lang="zh-CN" altLang="en-US" sz="2000" dirty="0" smtClean="0"/>
              <a:t>）</a:t>
            </a:r>
            <a:r>
              <a:rPr lang="zh-CN" altLang="en-US" dirty="0" smtClean="0"/>
              <a:t>首先搜索</a:t>
            </a:r>
            <a:r>
              <a:rPr lang="en-US" altLang="zh-CN" dirty="0" smtClean="0"/>
              <a:t>Customer Name</a:t>
            </a:r>
            <a:r>
              <a:rPr lang="zh-CN" altLang="en-US" dirty="0" smtClean="0"/>
              <a:t>检索表，找到“</a:t>
            </a:r>
            <a:r>
              <a:rPr lang="en-US" altLang="zh-CN" dirty="0" smtClean="0"/>
              <a:t>Miller</a:t>
            </a:r>
            <a:r>
              <a:rPr lang="zh-CN" altLang="en-US" dirty="0" smtClean="0"/>
              <a:t>”</a:t>
            </a:r>
            <a:r>
              <a:rPr lang="en-US" altLang="zh-CN" dirty="0" smtClean="0"/>
              <a:t> </a:t>
            </a:r>
            <a:r>
              <a:rPr lang="zh-CN" altLang="en-US" dirty="0" smtClean="0"/>
              <a:t>对应的</a:t>
            </a:r>
            <a:endParaRPr lang="en-US" altLang="zh-CN" dirty="0" smtClean="0"/>
          </a:p>
          <a:p>
            <a:pPr>
              <a:spcBef>
                <a:spcPts val="0"/>
              </a:spcBef>
            </a:pPr>
            <a:r>
              <a:rPr lang="en-US" altLang="zh-CN" dirty="0" smtClean="0"/>
              <a:t>                               </a:t>
            </a:r>
            <a:r>
              <a:rPr lang="zh-CN" altLang="en-US" dirty="0" smtClean="0"/>
              <a:t>局部</a:t>
            </a:r>
            <a:r>
              <a:rPr lang="en-US" altLang="zh-CN" dirty="0" smtClean="0"/>
              <a:t>ID </a:t>
            </a:r>
            <a:r>
              <a:rPr lang="zh-CN" altLang="en-US" dirty="0" smtClean="0"/>
              <a:t>（</a:t>
            </a:r>
            <a:r>
              <a:rPr lang="en-US" altLang="zh-CN" dirty="0" smtClean="0"/>
              <a:t>4</a:t>
            </a:r>
            <a:r>
              <a:rPr lang="zh-CN" altLang="en-US" dirty="0" smtClean="0"/>
              <a:t>），最坏情况 </a:t>
            </a:r>
            <a:r>
              <a:rPr lang="en-US" altLang="zh-CN" dirty="0" smtClean="0"/>
              <a:t>100</a:t>
            </a:r>
            <a:r>
              <a:rPr lang="zh-CN" altLang="en-US" dirty="0" smtClean="0"/>
              <a:t>万次；</a:t>
            </a:r>
            <a:endParaRPr lang="en-US" altLang="zh-CN" dirty="0" smtClean="0"/>
          </a:p>
          <a:p>
            <a:pPr>
              <a:spcBef>
                <a:spcPts val="0"/>
              </a:spcBef>
            </a:pPr>
            <a:r>
              <a:rPr lang="zh-CN" altLang="en-US" dirty="0" smtClean="0"/>
              <a:t>                         </a:t>
            </a:r>
            <a:r>
              <a:rPr lang="en-US" altLang="zh-CN" dirty="0" smtClean="0"/>
              <a:t>2</a:t>
            </a:r>
            <a:r>
              <a:rPr lang="zh-CN" altLang="en-US" dirty="0" smtClean="0"/>
              <a:t>） 再搜索</a:t>
            </a:r>
            <a:r>
              <a:rPr lang="en-US" altLang="zh-CN" dirty="0" smtClean="0"/>
              <a:t>Material</a:t>
            </a:r>
            <a:r>
              <a:rPr lang="zh-CN" altLang="en-US" dirty="0" smtClean="0"/>
              <a:t>检索表，找到“</a:t>
            </a:r>
            <a:r>
              <a:rPr lang="en-US" altLang="zh-CN" dirty="0" smtClean="0"/>
              <a:t>refrigerator</a:t>
            </a:r>
            <a:r>
              <a:rPr lang="zh-CN" altLang="en-US" dirty="0" smtClean="0"/>
              <a:t>”对应的局部</a:t>
            </a:r>
            <a:endParaRPr lang="en-US" altLang="zh-CN" dirty="0" smtClean="0"/>
          </a:p>
          <a:p>
            <a:pPr>
              <a:spcBef>
                <a:spcPts val="0"/>
              </a:spcBef>
            </a:pPr>
            <a:r>
              <a:rPr lang="en-US" altLang="zh-CN" dirty="0" smtClean="0"/>
              <a:t>                               ID</a:t>
            </a:r>
            <a:r>
              <a:rPr lang="zh-CN" altLang="en-US" dirty="0" smtClean="0"/>
              <a:t>（</a:t>
            </a:r>
            <a:r>
              <a:rPr lang="en-US" altLang="zh-CN" dirty="0" smtClean="0"/>
              <a:t>3</a:t>
            </a:r>
            <a:r>
              <a:rPr lang="zh-CN" altLang="en-US" dirty="0" smtClean="0"/>
              <a:t>），最坏情况 </a:t>
            </a:r>
            <a:r>
              <a:rPr lang="en-US" altLang="zh-CN" dirty="0" smtClean="0"/>
              <a:t>200</a:t>
            </a:r>
            <a:r>
              <a:rPr lang="zh-CN" altLang="en-US" dirty="0" smtClean="0"/>
              <a:t>万次；</a:t>
            </a:r>
            <a:endParaRPr lang="en-US" altLang="zh-CN" dirty="0" smtClean="0"/>
          </a:p>
          <a:p>
            <a:r>
              <a:rPr lang="en-US" altLang="zh-CN" dirty="0" smtClean="0"/>
              <a:t>                         3</a:t>
            </a:r>
            <a:r>
              <a:rPr lang="zh-CN" altLang="en-US" dirty="0" smtClean="0"/>
              <a:t>）</a:t>
            </a:r>
            <a:r>
              <a:rPr lang="zh-CN" altLang="zh-CN" dirty="0" smtClean="0"/>
              <a:t>用查得的</a:t>
            </a:r>
            <a:r>
              <a:rPr lang="en-US" altLang="zh-CN" dirty="0" smtClean="0"/>
              <a:t>Miller</a:t>
            </a:r>
            <a:r>
              <a:rPr lang="zh-CN" altLang="zh-CN" dirty="0" smtClean="0"/>
              <a:t>对应的局部</a:t>
            </a:r>
            <a:r>
              <a:rPr lang="en-US" altLang="zh-CN" dirty="0" smtClean="0"/>
              <a:t>ID</a:t>
            </a:r>
            <a:r>
              <a:rPr lang="zh-CN" altLang="zh-CN" dirty="0" smtClean="0"/>
              <a:t>值</a:t>
            </a:r>
            <a:r>
              <a:rPr lang="en-US" altLang="zh-CN" dirty="0" smtClean="0"/>
              <a:t>4</a:t>
            </a:r>
            <a:r>
              <a:rPr lang="zh-CN" altLang="zh-CN" dirty="0" smtClean="0"/>
              <a:t>去遍历内存中顺序存储的</a:t>
            </a:r>
            <a:endParaRPr lang="en-US" altLang="zh-CN" dirty="0" smtClean="0"/>
          </a:p>
          <a:p>
            <a:r>
              <a:rPr lang="en-US" altLang="zh-CN" dirty="0" smtClean="0"/>
              <a:t>                              </a:t>
            </a:r>
            <a:r>
              <a:rPr lang="zh-CN" altLang="zh-CN" dirty="0" smtClean="0"/>
              <a:t>“</a:t>
            </a:r>
            <a:r>
              <a:rPr lang="en-US" altLang="zh-CN" dirty="0" smtClean="0"/>
              <a:t>Customer Name</a:t>
            </a:r>
            <a:r>
              <a:rPr lang="zh-CN" altLang="zh-CN" dirty="0" smtClean="0"/>
              <a:t>”一列的各个元素（已转换为局部</a:t>
            </a:r>
            <a:r>
              <a:rPr lang="en-US" altLang="zh-CN" dirty="0" smtClean="0"/>
              <a:t>ID</a:t>
            </a:r>
            <a:r>
              <a:rPr lang="zh-CN" altLang="zh-CN" dirty="0" smtClean="0"/>
              <a:t>），</a:t>
            </a:r>
            <a:endParaRPr lang="en-US" altLang="zh-CN" dirty="0" smtClean="0"/>
          </a:p>
          <a:p>
            <a:r>
              <a:rPr lang="en-US" altLang="zh-CN" dirty="0" smtClean="0"/>
              <a:t>                               </a:t>
            </a:r>
            <a:r>
              <a:rPr lang="zh-CN" altLang="zh-CN" dirty="0" smtClean="0"/>
              <a:t>若不等于</a:t>
            </a:r>
            <a:r>
              <a:rPr lang="en-US" altLang="zh-CN" dirty="0" smtClean="0"/>
              <a:t>4</a:t>
            </a:r>
            <a:r>
              <a:rPr lang="zh-CN" altLang="zh-CN" dirty="0" smtClean="0"/>
              <a:t>就设为</a:t>
            </a:r>
            <a:r>
              <a:rPr lang="en-US" altLang="zh-CN" dirty="0" smtClean="0"/>
              <a:t>0</a:t>
            </a:r>
            <a:r>
              <a:rPr lang="zh-CN" altLang="zh-CN" dirty="0" smtClean="0"/>
              <a:t>，等于</a:t>
            </a:r>
            <a:r>
              <a:rPr lang="en-US" altLang="zh-CN" dirty="0" smtClean="0"/>
              <a:t>4</a:t>
            </a:r>
            <a:r>
              <a:rPr lang="zh-CN" altLang="zh-CN" dirty="0" smtClean="0"/>
              <a:t>就设为</a:t>
            </a:r>
            <a:r>
              <a:rPr lang="en-US" altLang="zh-CN" dirty="0" smtClean="0"/>
              <a:t>1</a:t>
            </a:r>
            <a:r>
              <a:rPr lang="zh-CN" altLang="zh-CN" dirty="0" smtClean="0"/>
              <a:t>，遍历完需要</a:t>
            </a:r>
            <a:r>
              <a:rPr lang="en-US" altLang="zh-CN" dirty="0" smtClean="0"/>
              <a:t>1000</a:t>
            </a:r>
            <a:r>
              <a:rPr lang="zh-CN" altLang="zh-CN" dirty="0" smtClean="0"/>
              <a:t>万次</a:t>
            </a:r>
            <a:endParaRPr lang="en-US" altLang="zh-CN" dirty="0" smtClean="0"/>
          </a:p>
          <a:p>
            <a:r>
              <a:rPr lang="en-US" altLang="zh-CN" dirty="0" smtClean="0"/>
              <a:t>                              </a:t>
            </a:r>
            <a:r>
              <a:rPr lang="zh-CN" altLang="zh-CN" dirty="0" smtClean="0"/>
              <a:t>操作，得到一个“</a:t>
            </a:r>
            <a:r>
              <a:rPr lang="en-US" altLang="zh-CN" dirty="0" smtClean="0"/>
              <a:t>0010010 ...</a:t>
            </a:r>
            <a:r>
              <a:rPr lang="zh-CN" altLang="zh-CN" dirty="0" smtClean="0"/>
              <a:t>”这样的二进制数组；</a:t>
            </a:r>
          </a:p>
          <a:p>
            <a:r>
              <a:rPr lang="en-US" altLang="zh-CN" dirty="0" smtClean="0"/>
              <a:t>                         4</a:t>
            </a:r>
            <a:r>
              <a:rPr lang="zh-CN" altLang="zh-CN" dirty="0" smtClean="0"/>
              <a:t>）用查得的</a:t>
            </a:r>
            <a:r>
              <a:rPr lang="en-US" altLang="zh-CN" dirty="0" smtClean="0"/>
              <a:t>Refrigerator</a:t>
            </a:r>
            <a:r>
              <a:rPr lang="zh-CN" altLang="zh-CN" dirty="0" smtClean="0"/>
              <a:t>对应的局部</a:t>
            </a:r>
            <a:r>
              <a:rPr lang="en-US" altLang="zh-CN" dirty="0" smtClean="0"/>
              <a:t>ID</a:t>
            </a:r>
            <a:r>
              <a:rPr lang="zh-CN" altLang="zh-CN" dirty="0" smtClean="0"/>
              <a:t>值</a:t>
            </a:r>
            <a:r>
              <a:rPr lang="en-US" altLang="zh-CN" dirty="0" smtClean="0"/>
              <a:t>3</a:t>
            </a:r>
            <a:r>
              <a:rPr lang="zh-CN" altLang="zh-CN" dirty="0" smtClean="0"/>
              <a:t>去遍历内存中顺序</a:t>
            </a:r>
            <a:endParaRPr lang="en-US" altLang="zh-CN" dirty="0" smtClean="0"/>
          </a:p>
          <a:p>
            <a:r>
              <a:rPr lang="en-US" altLang="zh-CN" dirty="0" smtClean="0"/>
              <a:t>                              </a:t>
            </a:r>
            <a:r>
              <a:rPr lang="zh-CN" altLang="zh-CN" dirty="0" smtClean="0"/>
              <a:t>存储的“</a:t>
            </a:r>
            <a:r>
              <a:rPr lang="en-US" altLang="zh-CN" dirty="0" smtClean="0"/>
              <a:t>Material</a:t>
            </a:r>
            <a:r>
              <a:rPr lang="zh-CN" altLang="zh-CN" dirty="0" smtClean="0"/>
              <a:t>”一列的各个元素（已转换为局部</a:t>
            </a:r>
            <a:r>
              <a:rPr lang="en-US" altLang="zh-CN" dirty="0" smtClean="0"/>
              <a:t>ID</a:t>
            </a:r>
            <a:r>
              <a:rPr lang="zh-CN" altLang="zh-CN" dirty="0" smtClean="0"/>
              <a:t>），</a:t>
            </a:r>
            <a:endParaRPr lang="en-US" altLang="zh-CN" dirty="0" smtClean="0"/>
          </a:p>
          <a:p>
            <a:r>
              <a:rPr lang="en-US" altLang="zh-CN" dirty="0" smtClean="0"/>
              <a:t>                              </a:t>
            </a:r>
            <a:r>
              <a:rPr lang="zh-CN" altLang="zh-CN" dirty="0" smtClean="0"/>
              <a:t>若不等于</a:t>
            </a:r>
            <a:r>
              <a:rPr lang="en-US" altLang="zh-CN" dirty="0" smtClean="0"/>
              <a:t>3</a:t>
            </a:r>
            <a:r>
              <a:rPr lang="zh-CN" altLang="zh-CN" dirty="0" smtClean="0"/>
              <a:t>就设为</a:t>
            </a:r>
            <a:r>
              <a:rPr lang="en-US" altLang="zh-CN" dirty="0" smtClean="0"/>
              <a:t>0</a:t>
            </a:r>
            <a:r>
              <a:rPr lang="zh-CN" altLang="zh-CN" dirty="0" smtClean="0"/>
              <a:t>，等于</a:t>
            </a:r>
            <a:r>
              <a:rPr lang="en-US" altLang="zh-CN" dirty="0" smtClean="0"/>
              <a:t>3</a:t>
            </a:r>
            <a:r>
              <a:rPr lang="zh-CN" altLang="zh-CN" dirty="0" smtClean="0"/>
              <a:t>就设为</a:t>
            </a:r>
            <a:r>
              <a:rPr lang="en-US" altLang="zh-CN" dirty="0" smtClean="0"/>
              <a:t>1</a:t>
            </a:r>
            <a:r>
              <a:rPr lang="zh-CN" altLang="zh-CN" dirty="0" smtClean="0"/>
              <a:t>，遍历完需要</a:t>
            </a:r>
            <a:r>
              <a:rPr lang="en-US" altLang="zh-CN" dirty="0" smtClean="0"/>
              <a:t>1000</a:t>
            </a:r>
            <a:r>
              <a:rPr lang="zh-CN" altLang="zh-CN" dirty="0" smtClean="0"/>
              <a:t>万次</a:t>
            </a:r>
            <a:endParaRPr lang="en-US" altLang="zh-CN" dirty="0" smtClean="0"/>
          </a:p>
          <a:p>
            <a:r>
              <a:rPr lang="en-US" altLang="zh-CN" dirty="0" smtClean="0"/>
              <a:t>                              </a:t>
            </a:r>
            <a:r>
              <a:rPr lang="zh-CN" altLang="zh-CN" dirty="0" smtClean="0"/>
              <a:t>操作，得到一个“</a:t>
            </a:r>
            <a:r>
              <a:rPr lang="en-US" altLang="zh-CN" dirty="0" smtClean="0"/>
              <a:t>0000010 ...</a:t>
            </a:r>
            <a:r>
              <a:rPr lang="zh-CN" altLang="zh-CN" dirty="0" smtClean="0"/>
              <a:t>”这样的二进制数组；</a:t>
            </a:r>
          </a:p>
          <a:p>
            <a:r>
              <a:rPr lang="en-US" altLang="zh-CN" dirty="0" smtClean="0"/>
              <a:t>                         5</a:t>
            </a:r>
            <a:r>
              <a:rPr lang="zh-CN" altLang="zh-CN" dirty="0" smtClean="0"/>
              <a:t>）将步骤</a:t>
            </a:r>
            <a:r>
              <a:rPr lang="en-US" altLang="zh-CN" dirty="0" smtClean="0"/>
              <a:t>3</a:t>
            </a:r>
            <a:r>
              <a:rPr lang="zh-CN" altLang="zh-CN" dirty="0" smtClean="0"/>
              <a:t>和</a:t>
            </a:r>
            <a:r>
              <a:rPr lang="en-US" altLang="zh-CN" dirty="0" smtClean="0"/>
              <a:t>4</a:t>
            </a:r>
            <a:r>
              <a:rPr lang="zh-CN" altLang="zh-CN" dirty="0" smtClean="0"/>
              <a:t>得到的两个二进制数组进行</a:t>
            </a:r>
            <a:r>
              <a:rPr lang="en-US" altLang="zh-CN" dirty="0" smtClean="0"/>
              <a:t>bit-wise AND</a:t>
            </a:r>
            <a:r>
              <a:rPr lang="zh-CN" altLang="zh-CN" dirty="0" smtClean="0"/>
              <a:t>操作，</a:t>
            </a:r>
            <a:endParaRPr lang="en-US" altLang="zh-CN" dirty="0" smtClean="0"/>
          </a:p>
          <a:p>
            <a:r>
              <a:rPr lang="en-US" altLang="zh-CN" dirty="0" smtClean="0"/>
              <a:t>                              </a:t>
            </a:r>
            <a:r>
              <a:rPr lang="zh-CN" altLang="zh-CN" dirty="0" smtClean="0"/>
              <a:t>得到的结果也是一个二进制数组“</a:t>
            </a:r>
            <a:r>
              <a:rPr lang="en-US" altLang="zh-CN" dirty="0" smtClean="0"/>
              <a:t>0000010 ...</a:t>
            </a:r>
            <a:r>
              <a:rPr lang="zh-CN" altLang="zh-CN" dirty="0" smtClean="0"/>
              <a:t>”，其中的</a:t>
            </a:r>
            <a:endParaRPr lang="en-US" altLang="zh-CN" dirty="0" smtClean="0"/>
          </a:p>
          <a:p>
            <a:r>
              <a:rPr lang="en-US" altLang="zh-CN" dirty="0" smtClean="0"/>
              <a:t>                             </a:t>
            </a:r>
            <a:r>
              <a:rPr lang="zh-CN" altLang="en-US" dirty="0" smtClean="0"/>
              <a:t>“</a:t>
            </a:r>
            <a:r>
              <a:rPr lang="en-US" altLang="zh-CN" dirty="0" smtClean="0"/>
              <a:t>1</a:t>
            </a:r>
            <a:r>
              <a:rPr lang="zh-CN" altLang="en-US" dirty="0" smtClean="0"/>
              <a:t>”</a:t>
            </a:r>
            <a:r>
              <a:rPr lang="zh-CN" altLang="zh-CN" dirty="0" smtClean="0"/>
              <a:t>位就是满足我们查询条件的数据项。</a:t>
            </a:r>
            <a:r>
              <a:rPr lang="en-US" altLang="zh-CN" dirty="0" smtClean="0"/>
              <a:t>                         </a:t>
            </a:r>
          </a:p>
          <a:p>
            <a:pPr>
              <a:spcBef>
                <a:spcPts val="1200"/>
              </a:spcBef>
            </a:pPr>
            <a:r>
              <a:rPr lang="zh-CN" altLang="en-US" dirty="0" smtClean="0">
                <a:solidFill>
                  <a:srgbClr val="3F21F1"/>
                </a:solidFill>
              </a:rPr>
              <a:t>                               总操作次数 </a:t>
            </a:r>
            <a:r>
              <a:rPr lang="en-US" altLang="zh-CN" dirty="0" smtClean="0">
                <a:solidFill>
                  <a:srgbClr val="3F21F1"/>
                </a:solidFill>
              </a:rPr>
              <a:t>= 100</a:t>
            </a:r>
            <a:r>
              <a:rPr lang="zh-CN" altLang="en-US" dirty="0" smtClean="0">
                <a:solidFill>
                  <a:srgbClr val="3F21F1"/>
                </a:solidFill>
              </a:rPr>
              <a:t>万</a:t>
            </a:r>
            <a:r>
              <a:rPr lang="en-US" altLang="zh-CN" dirty="0" smtClean="0">
                <a:solidFill>
                  <a:srgbClr val="3F21F1"/>
                </a:solidFill>
              </a:rPr>
              <a:t>+200</a:t>
            </a:r>
            <a:r>
              <a:rPr lang="zh-CN" altLang="en-US" dirty="0" smtClean="0">
                <a:solidFill>
                  <a:srgbClr val="3F21F1"/>
                </a:solidFill>
              </a:rPr>
              <a:t>万</a:t>
            </a:r>
            <a:r>
              <a:rPr lang="en-US" altLang="zh-CN" dirty="0" smtClean="0">
                <a:solidFill>
                  <a:srgbClr val="3F21F1"/>
                </a:solidFill>
              </a:rPr>
              <a:t>+2</a:t>
            </a:r>
            <a:r>
              <a:rPr lang="zh-CN" altLang="en-US" dirty="0" smtClean="0">
                <a:solidFill>
                  <a:srgbClr val="3F21F1"/>
                </a:solidFill>
              </a:rPr>
              <a:t>*</a:t>
            </a:r>
            <a:r>
              <a:rPr lang="en-US" altLang="zh-CN" dirty="0" smtClean="0">
                <a:solidFill>
                  <a:srgbClr val="3F21F1"/>
                </a:solidFill>
              </a:rPr>
              <a:t>1000</a:t>
            </a:r>
            <a:r>
              <a:rPr lang="zh-CN" altLang="en-US" dirty="0" smtClean="0">
                <a:solidFill>
                  <a:srgbClr val="3F21F1"/>
                </a:solidFill>
              </a:rPr>
              <a:t>万</a:t>
            </a:r>
            <a:r>
              <a:rPr lang="en-US" altLang="zh-CN" dirty="0" smtClean="0">
                <a:solidFill>
                  <a:srgbClr val="3F21F1"/>
                </a:solidFill>
              </a:rPr>
              <a:t>+1</a:t>
            </a:r>
            <a:r>
              <a:rPr lang="zh-CN" altLang="en-US" dirty="0" smtClean="0">
                <a:solidFill>
                  <a:srgbClr val="3F21F1"/>
                </a:solidFill>
              </a:rPr>
              <a:t> </a:t>
            </a:r>
            <a:r>
              <a:rPr lang="en-US" altLang="zh-CN" dirty="0" smtClean="0">
                <a:solidFill>
                  <a:srgbClr val="3F21F1"/>
                </a:solidFill>
              </a:rPr>
              <a:t>= 0.23 </a:t>
            </a:r>
            <a:r>
              <a:rPr lang="zh-CN" altLang="en-US" dirty="0" smtClean="0">
                <a:solidFill>
                  <a:srgbClr val="3F21F1"/>
                </a:solidFill>
              </a:rPr>
              <a:t>亿次</a:t>
            </a:r>
            <a:endParaRPr lang="en-US" altLang="zh-CN" sz="2000" dirty="0" smtClean="0"/>
          </a:p>
        </p:txBody>
      </p:sp>
      <p:sp>
        <p:nvSpPr>
          <p:cNvPr id="10"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列存储结构例子（续）</a:t>
            </a:r>
            <a:endParaRPr lang="zh-CN" altLang="en-US" sz="28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0"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列存储结构例子（续）</a:t>
            </a:r>
            <a:endParaRPr lang="zh-CN" altLang="en-US" sz="2800" b="1" dirty="0"/>
          </a:p>
        </p:txBody>
      </p:sp>
      <p:pic>
        <p:nvPicPr>
          <p:cNvPr id="8" name="图片 7" descr="a"/>
          <p:cNvPicPr/>
          <p:nvPr/>
        </p:nvPicPr>
        <p:blipFill>
          <a:blip r:embed="rId4" cstate="print"/>
          <a:srcRect/>
          <a:stretch>
            <a:fillRect/>
          </a:stretch>
        </p:blipFill>
        <p:spPr>
          <a:xfrm>
            <a:off x="1219200" y="1828800"/>
            <a:ext cx="6934200" cy="4724400"/>
          </a:xfrm>
          <a:prstGeom prst="rect">
            <a:avLst/>
          </a:prstGeom>
          <a:noFill/>
        </p:spPr>
      </p:pic>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838200" y="1752600"/>
            <a:ext cx="7696200" cy="707886"/>
          </a:xfrm>
          <a:prstGeom prst="rect">
            <a:avLst/>
          </a:prstGeom>
          <a:noFill/>
        </p:spPr>
        <p:txBody>
          <a:bodyPr wrap="square" rtlCol="0">
            <a:spAutoFit/>
          </a:bodyPr>
          <a:lstStyle/>
          <a:p>
            <a:r>
              <a:rPr lang="zh-CN" altLang="en-US" sz="2000" dirty="0" smtClean="0"/>
              <a:t>对数据表</a:t>
            </a:r>
            <a:r>
              <a:rPr lang="zh-CN" altLang="en-US" sz="2000" dirty="0"/>
              <a:t>的划分及多节点并行处理。分布式缓存系统主要采用水平划分和垂直划分两种方式，如</a:t>
            </a:r>
            <a:r>
              <a:rPr lang="zh-CN" altLang="en-US" sz="2000" dirty="0" smtClean="0"/>
              <a:t>图所</a:t>
            </a:r>
            <a:r>
              <a:rPr lang="zh-CN" altLang="en-US" sz="2000" dirty="0"/>
              <a:t>示。</a:t>
            </a:r>
            <a:endParaRPr lang="en-US" altLang="zh-CN" sz="2000" dirty="0" smtClean="0"/>
          </a:p>
        </p:txBody>
      </p:sp>
      <p:pic>
        <p:nvPicPr>
          <p:cNvPr id="5" name="图片 4"/>
          <p:cNvPicPr>
            <a:picLocks noChangeAspect="1"/>
          </p:cNvPicPr>
          <p:nvPr/>
        </p:nvPicPr>
        <p:blipFill>
          <a:blip r:embed="rId4" cstate="print"/>
          <a:stretch>
            <a:fillRect/>
          </a:stretch>
        </p:blipFill>
        <p:spPr>
          <a:xfrm>
            <a:off x="1524000" y="2667000"/>
            <a:ext cx="6351410" cy="38100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数据表分区</a:t>
            </a:r>
            <a:endParaRPr lang="zh-CN" altLang="en-US" sz="2000" b="1" dirty="0"/>
          </a:p>
        </p:txBody>
      </p:sp>
    </p:spTree>
    <p:extLst>
      <p:ext uri="{BB962C8B-B14F-4D97-AF65-F5344CB8AC3E}">
        <p14:creationId xmlns:p14="http://schemas.microsoft.com/office/powerpoint/2010/main" xmlns="" val="3459226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752600"/>
            <a:ext cx="7696200" cy="1323439"/>
          </a:xfrm>
          <a:prstGeom prst="rect">
            <a:avLst/>
          </a:prstGeom>
          <a:noFill/>
        </p:spPr>
        <p:txBody>
          <a:bodyPr wrap="square" rtlCol="0">
            <a:spAutoFit/>
          </a:bodyPr>
          <a:lstStyle/>
          <a:p>
            <a:r>
              <a:rPr lang="zh-CN" altLang="en-US" sz="2000" dirty="0" smtClean="0"/>
              <a:t>  只</a:t>
            </a:r>
            <a:r>
              <a:rPr lang="zh-CN" altLang="en-US" sz="2000" dirty="0"/>
              <a:t>写入差异</a:t>
            </a:r>
            <a:r>
              <a:rPr lang="zh-CN" altLang="en-US" sz="2000" dirty="0" smtClean="0"/>
              <a:t>数据来</a:t>
            </a:r>
            <a:r>
              <a:rPr lang="zh-CN" altLang="en-US" sz="2000" dirty="0"/>
              <a:t>提高访问效率。如</a:t>
            </a:r>
            <a:r>
              <a:rPr lang="zh-CN" altLang="en-US" sz="2000" dirty="0" smtClean="0"/>
              <a:t>图所</a:t>
            </a:r>
            <a:r>
              <a:rPr lang="zh-CN" altLang="en-US" sz="2000" dirty="0"/>
              <a:t>示，在内存中划分两个区域：主表（</a:t>
            </a:r>
            <a:r>
              <a:rPr lang="en-US" altLang="zh-CN" sz="2000" dirty="0"/>
              <a:t>Main</a:t>
            </a:r>
            <a:r>
              <a:rPr lang="zh-CN" altLang="en-US" sz="2000" dirty="0"/>
              <a:t>）和差异表（</a:t>
            </a:r>
            <a:r>
              <a:rPr lang="en-US" altLang="zh-CN" sz="2000" dirty="0"/>
              <a:t>Delta</a:t>
            </a:r>
            <a:r>
              <a:rPr lang="zh-CN" altLang="en-US" sz="2000" dirty="0"/>
              <a:t>）。主表包含完整的数据，采用高度压缩的列存储方式，支持高效率的读数据操作；差异表只包含少量的新增数据，支持写数据操作。</a:t>
            </a:r>
            <a:endParaRPr lang="en-US" altLang="zh-CN" sz="2000" dirty="0" smtClean="0"/>
          </a:p>
        </p:txBody>
      </p:sp>
      <p:pic>
        <p:nvPicPr>
          <p:cNvPr id="2" name="图片 1"/>
          <p:cNvPicPr>
            <a:picLocks noChangeAspect="1"/>
          </p:cNvPicPr>
          <p:nvPr/>
        </p:nvPicPr>
        <p:blipFill>
          <a:blip r:embed="rId4" cstate="print"/>
          <a:stretch>
            <a:fillRect/>
          </a:stretch>
        </p:blipFill>
        <p:spPr>
          <a:xfrm>
            <a:off x="1904999" y="3276600"/>
            <a:ext cx="5804535" cy="33528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只插入差异数据</a:t>
            </a:r>
            <a:endParaRPr lang="zh-CN" altLang="en-US" sz="2000" b="1" dirty="0"/>
          </a:p>
        </p:txBody>
      </p:sp>
    </p:spTree>
    <p:extLst>
      <p:ext uri="{BB962C8B-B14F-4D97-AF65-F5344CB8AC3E}">
        <p14:creationId xmlns:p14="http://schemas.microsoft.com/office/powerpoint/2010/main" xmlns="" val="2599375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143000"/>
            <a:ext cx="7696200" cy="2662267"/>
          </a:xfrm>
          <a:prstGeom prst="rect">
            <a:avLst/>
          </a:prstGeom>
          <a:noFill/>
        </p:spPr>
        <p:txBody>
          <a:bodyPr wrap="square" rtlCol="0">
            <a:spAutoFit/>
          </a:bodyPr>
          <a:lstStyle/>
          <a:p>
            <a:r>
              <a:rPr lang="en-US" altLang="zh-CN" sz="3200" b="1" dirty="0"/>
              <a:t>Memchache</a:t>
            </a:r>
            <a:r>
              <a:rPr lang="zh-CN" altLang="en-US" sz="3200" b="1" dirty="0"/>
              <a:t>工作机制</a:t>
            </a:r>
          </a:p>
          <a:p>
            <a:pPr algn="just">
              <a:spcBef>
                <a:spcPts val="1200"/>
              </a:spcBef>
            </a:pPr>
            <a:r>
              <a:rPr lang="en-US" altLang="zh-CN" dirty="0" smtClean="0"/>
              <a:t>       </a:t>
            </a:r>
            <a:r>
              <a:rPr lang="en-US" altLang="zh-CN" sz="2000" dirty="0" err="1" smtClean="0"/>
              <a:t>Memcache</a:t>
            </a:r>
            <a:r>
              <a:rPr lang="en-US" altLang="zh-CN" sz="2000" dirty="0" smtClean="0"/>
              <a:t> </a:t>
            </a:r>
            <a:r>
              <a:rPr lang="zh-CN" altLang="en-US" sz="2000" dirty="0"/>
              <a:t>是一个有代表性的高性能分布式内存对象缓存系统，它通过缓存数据和对象来减少读取数据库次数，从而提高数据库驱动网站的访问速度。</a:t>
            </a:r>
            <a:r>
              <a:rPr lang="en-US" altLang="zh-CN" sz="2000" dirty="0"/>
              <a:t>Memchache</a:t>
            </a:r>
            <a:r>
              <a:rPr lang="zh-CN" altLang="en-US" sz="2000" dirty="0"/>
              <a:t>采用一组专用缓存服务器，</a:t>
            </a:r>
            <a:r>
              <a:rPr lang="zh-CN" altLang="en-US" sz="2000" dirty="0">
                <a:solidFill>
                  <a:srgbClr val="FF0000"/>
                </a:solidFill>
              </a:rPr>
              <a:t>缓存与应用分离部署</a:t>
            </a:r>
            <a:r>
              <a:rPr lang="zh-CN" altLang="en-US" sz="2000" dirty="0"/>
              <a:t>。在存放和访问缓存数据时，应用程序通过一致性</a:t>
            </a:r>
            <a:r>
              <a:rPr lang="en-US" altLang="zh-CN" sz="2000" dirty="0"/>
              <a:t>Hash</a:t>
            </a:r>
            <a:r>
              <a:rPr lang="zh-CN" altLang="en-US" sz="2000" dirty="0"/>
              <a:t>算法选择缓存节点，集群缓存服务器之间不通信，也不需要数据同步。</a:t>
            </a:r>
            <a:r>
              <a:rPr lang="en-US" altLang="zh-CN" sz="2000" dirty="0" err="1"/>
              <a:t>Memchache</a:t>
            </a:r>
            <a:r>
              <a:rPr lang="zh-CN" altLang="en-US" sz="2000" dirty="0" smtClean="0"/>
              <a:t>的系统架构</a:t>
            </a:r>
            <a:r>
              <a:rPr lang="zh-CN" altLang="en-US" sz="2000" dirty="0"/>
              <a:t>如</a:t>
            </a:r>
            <a:r>
              <a:rPr lang="zh-CN" altLang="en-US" sz="2000" dirty="0" smtClean="0"/>
              <a:t>图。</a:t>
            </a:r>
            <a:endParaRPr lang="zh-CN" altLang="en-US" sz="2000" dirty="0"/>
          </a:p>
        </p:txBody>
      </p:sp>
      <p:pic>
        <p:nvPicPr>
          <p:cNvPr id="8" name="图片 7"/>
          <p:cNvPicPr>
            <a:picLocks noChangeAspect="1"/>
          </p:cNvPicPr>
          <p:nvPr/>
        </p:nvPicPr>
        <p:blipFill>
          <a:blip r:embed="rId4" cstate="print"/>
          <a:stretch>
            <a:fillRect/>
          </a:stretch>
        </p:blipFill>
        <p:spPr>
          <a:xfrm>
            <a:off x="2362200" y="3733800"/>
            <a:ext cx="4419372" cy="3026809"/>
          </a:xfrm>
          <a:prstGeom prst="rect">
            <a:avLst/>
          </a:prstGeom>
        </p:spPr>
      </p:pic>
    </p:spTree>
    <p:extLst>
      <p:ext uri="{BB962C8B-B14F-4D97-AF65-F5344CB8AC3E}">
        <p14:creationId xmlns:p14="http://schemas.microsoft.com/office/powerpoint/2010/main" xmlns="" val="760973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295400"/>
            <a:ext cx="8001000" cy="4524315"/>
          </a:xfrm>
          <a:prstGeom prst="rect">
            <a:avLst/>
          </a:prstGeom>
          <a:noFill/>
        </p:spPr>
        <p:txBody>
          <a:bodyPr wrap="square" rtlCol="0">
            <a:spAutoFit/>
          </a:bodyPr>
          <a:lstStyle/>
          <a:p>
            <a:r>
              <a:rPr lang="en-US" altLang="zh-CN" sz="2800" b="1" dirty="0" err="1"/>
              <a:t>Memchache</a:t>
            </a:r>
            <a:r>
              <a:rPr lang="zh-CN" altLang="en-US" sz="2800" b="1" dirty="0" smtClean="0"/>
              <a:t>工作流程</a:t>
            </a:r>
            <a:endParaRPr lang="zh-CN" altLang="en-US" sz="2800" b="1" dirty="0"/>
          </a:p>
          <a:p>
            <a:pPr lvl="0">
              <a:spcBef>
                <a:spcPts val="1200"/>
              </a:spcBef>
              <a:buFont typeface="Wingdings" pitchFamily="2" charset="2"/>
              <a:buChar char="l"/>
            </a:pPr>
            <a:r>
              <a:rPr lang="en-US" altLang="zh-CN" sz="2000" dirty="0" smtClean="0"/>
              <a:t>  </a:t>
            </a:r>
            <a:r>
              <a:rPr lang="zh-CN" altLang="zh-CN" sz="2000" dirty="0" smtClean="0"/>
              <a:t>当客户端提交了读数据请求，首先扫描</a:t>
            </a:r>
            <a:r>
              <a:rPr lang="en-US" altLang="zh-CN" sz="2000" dirty="0" err="1" smtClean="0"/>
              <a:t>memcache</a:t>
            </a:r>
            <a:r>
              <a:rPr lang="zh-CN" altLang="zh-CN" sz="2000" dirty="0" smtClean="0"/>
              <a:t>看数据是否存在，如是，直接读取数据返回客户端，不对数据库作任何操作，操作路径为：①→②→③→⑦；</a:t>
            </a:r>
          </a:p>
          <a:p>
            <a:pPr lvl="0">
              <a:spcBef>
                <a:spcPts val="1200"/>
              </a:spcBef>
              <a:buFont typeface="Wingdings" pitchFamily="2" charset="2"/>
              <a:buChar char="l"/>
            </a:pPr>
            <a:r>
              <a:rPr lang="en-US" altLang="zh-CN" sz="2000" dirty="0" smtClean="0"/>
              <a:t>  </a:t>
            </a:r>
            <a:r>
              <a:rPr lang="zh-CN" altLang="zh-CN" sz="2000" dirty="0" smtClean="0"/>
              <a:t>如果请求的数据不在缓存中，则访问数据库</a:t>
            </a:r>
            <a:r>
              <a:rPr lang="en-US" altLang="zh-CN" sz="2000" dirty="0" smtClean="0"/>
              <a:t>DB</a:t>
            </a:r>
            <a:r>
              <a:rPr lang="zh-CN" altLang="zh-CN" sz="2000" dirty="0" smtClean="0"/>
              <a:t>，把从数据库中获取的数据返回给客户端，同时把数据缓存一份到</a:t>
            </a:r>
            <a:r>
              <a:rPr lang="en-US" altLang="zh-CN" sz="2000" dirty="0" err="1" smtClean="0"/>
              <a:t>memcache</a:t>
            </a:r>
            <a:r>
              <a:rPr lang="zh-CN" altLang="zh-CN" sz="2000" dirty="0" smtClean="0"/>
              <a:t>中（</a:t>
            </a:r>
            <a:r>
              <a:rPr lang="en-US" altLang="zh-CN" sz="2000" dirty="0" err="1" smtClean="0"/>
              <a:t>memcache</a:t>
            </a:r>
            <a:r>
              <a:rPr lang="zh-CN" altLang="zh-CN" sz="2000" dirty="0" smtClean="0"/>
              <a:t>客户端不对此负责，需要应用程序明确实现），操作路径为：①→②→④→⑤→⑦→⑥；</a:t>
            </a:r>
          </a:p>
          <a:p>
            <a:pPr lvl="0">
              <a:spcBef>
                <a:spcPts val="1200"/>
              </a:spcBef>
              <a:buFont typeface="Wingdings" pitchFamily="2" charset="2"/>
              <a:buChar char="l"/>
            </a:pPr>
            <a:r>
              <a:rPr lang="en-US" altLang="zh-CN" sz="2000" dirty="0" smtClean="0"/>
              <a:t>  </a:t>
            </a:r>
            <a:r>
              <a:rPr lang="zh-CN" altLang="zh-CN" sz="2000" dirty="0" smtClean="0"/>
              <a:t>当客户端提交了写数据或更新数据库请求，更新数据库的同时同步</a:t>
            </a:r>
            <a:r>
              <a:rPr lang="en-US" altLang="zh-CN" sz="2000" dirty="0" err="1" smtClean="0"/>
              <a:t>memcache</a:t>
            </a:r>
            <a:r>
              <a:rPr lang="zh-CN" altLang="zh-CN" sz="2000" dirty="0" smtClean="0"/>
              <a:t>，保证数据一致性，操作路径为：①→④→⑥→③→⑦；</a:t>
            </a:r>
            <a:endParaRPr lang="en-US" altLang="zh-CN" sz="2000" dirty="0" smtClean="0"/>
          </a:p>
          <a:p>
            <a:pPr lvl="0">
              <a:spcBef>
                <a:spcPts val="1200"/>
              </a:spcBef>
              <a:buFont typeface="Wingdings" pitchFamily="2" charset="2"/>
              <a:buChar char="l"/>
            </a:pPr>
            <a:r>
              <a:rPr lang="en-US" altLang="zh-CN" sz="2000" dirty="0" smtClean="0"/>
              <a:t>  </a:t>
            </a:r>
            <a:r>
              <a:rPr lang="en-US" altLang="zh-CN" sz="2000" dirty="0" err="1" smtClean="0"/>
              <a:t>memcache</a:t>
            </a:r>
            <a:r>
              <a:rPr lang="zh-CN" altLang="zh-CN" sz="2000" dirty="0" smtClean="0"/>
              <a:t>的内存空间满溢时，使用</a:t>
            </a:r>
            <a:r>
              <a:rPr lang="en-US" altLang="zh-CN" sz="2000" dirty="0" smtClean="0"/>
              <a:t>LRU</a:t>
            </a:r>
            <a:r>
              <a:rPr lang="zh-CN" altLang="zh-CN" sz="2000" dirty="0" smtClean="0"/>
              <a:t>（</a:t>
            </a:r>
            <a:r>
              <a:rPr lang="en-US" altLang="zh-CN" sz="2000" dirty="0" smtClean="0"/>
              <a:t>Least Recently Used</a:t>
            </a:r>
            <a:r>
              <a:rPr lang="zh-CN" altLang="zh-CN" sz="2000" dirty="0" smtClean="0"/>
              <a:t>）算法及其他失效策略对缓存数据进行更换。</a:t>
            </a:r>
            <a:endParaRPr lang="zh-CN" altLang="en-US" sz="2000" dirty="0"/>
          </a:p>
        </p:txBody>
      </p:sp>
    </p:spTree>
    <p:extLst>
      <p:ext uri="{BB962C8B-B14F-4D97-AF65-F5344CB8AC3E}">
        <p14:creationId xmlns:p14="http://schemas.microsoft.com/office/powerpoint/2010/main" xmlns="" val="760973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en-US" altLang="zh-CN" sz="2800" b="1" dirty="0" err="1" smtClean="0"/>
              <a:t>Memchache</a:t>
            </a:r>
            <a:r>
              <a:rPr lang="zh-CN" altLang="en-US" sz="2800" b="1" dirty="0" smtClean="0"/>
              <a:t>的计算架构</a:t>
            </a:r>
            <a:endParaRPr lang="zh-CN" altLang="en-US" sz="2800" b="1" dirty="0">
              <a:solidFill>
                <a:srgbClr val="0823A8"/>
              </a:solidFill>
              <a:latin typeface="Calibri" panose="020F0502020204030204" pitchFamily="34" charset="0"/>
            </a:endParaRPr>
          </a:p>
        </p:txBody>
      </p:sp>
      <p:pic>
        <p:nvPicPr>
          <p:cNvPr id="5" name="图片 4"/>
          <p:cNvPicPr>
            <a:picLocks noChangeAspect="1"/>
          </p:cNvPicPr>
          <p:nvPr/>
        </p:nvPicPr>
        <p:blipFill>
          <a:blip r:embed="rId4" cstate="print"/>
          <a:stretch>
            <a:fillRect/>
          </a:stretch>
        </p:blipFill>
        <p:spPr>
          <a:xfrm>
            <a:off x="1828800" y="3429000"/>
            <a:ext cx="5410200" cy="3279586"/>
          </a:xfrm>
          <a:prstGeom prst="rect">
            <a:avLst/>
          </a:prstGeom>
        </p:spPr>
      </p:pic>
      <p:sp>
        <p:nvSpPr>
          <p:cNvPr id="8" name="文本框 7"/>
          <p:cNvSpPr txBox="1"/>
          <p:nvPr/>
        </p:nvSpPr>
        <p:spPr>
          <a:xfrm>
            <a:off x="762000" y="1828800"/>
            <a:ext cx="7412966" cy="1323439"/>
          </a:xfrm>
          <a:prstGeom prst="rect">
            <a:avLst/>
          </a:prstGeom>
          <a:noFill/>
        </p:spPr>
        <p:txBody>
          <a:bodyPr wrap="square" rtlCol="0">
            <a:spAutoFit/>
          </a:bodyPr>
          <a:lstStyle/>
          <a:p>
            <a:r>
              <a:rPr lang="zh-CN" altLang="en-US" sz="2000" dirty="0" smtClean="0"/>
              <a:t>     将</a:t>
            </a:r>
            <a:r>
              <a:rPr lang="zh-CN" altLang="en-US" sz="2000" dirty="0"/>
              <a:t>在一台机器上的多个 </a:t>
            </a:r>
            <a:r>
              <a:rPr lang="en-US" altLang="zh-CN" sz="2000" dirty="0" err="1"/>
              <a:t>Memcached</a:t>
            </a:r>
            <a:r>
              <a:rPr lang="en-US" altLang="zh-CN" sz="2000" dirty="0"/>
              <a:t> </a:t>
            </a:r>
            <a:r>
              <a:rPr lang="zh-CN" altLang="en-US" sz="2000" dirty="0"/>
              <a:t>服务端程序、或者分散部署在多个机器上的 </a:t>
            </a:r>
            <a:r>
              <a:rPr lang="en-US" altLang="zh-CN" sz="2000" dirty="0" err="1"/>
              <a:t>Memcached</a:t>
            </a:r>
            <a:r>
              <a:rPr lang="en-US" altLang="zh-CN" sz="2000" dirty="0"/>
              <a:t> </a:t>
            </a:r>
            <a:r>
              <a:rPr lang="zh-CN" altLang="en-US" sz="2000" dirty="0"/>
              <a:t>服务端程序组成一个虚拟的服务端</a:t>
            </a:r>
            <a:r>
              <a:rPr lang="en-US" altLang="zh-CN" sz="2000" dirty="0"/>
              <a:t>Server</a:t>
            </a:r>
            <a:r>
              <a:rPr lang="zh-CN" altLang="en-US" sz="2000" dirty="0"/>
              <a:t>，对于应用程序来说完全屏蔽和透明，提高了单机内存利用率，并且提供了优良的系统可扩展性。</a:t>
            </a:r>
          </a:p>
        </p:txBody>
      </p:sp>
    </p:spTree>
    <p:extLst>
      <p:ext uri="{BB962C8B-B14F-4D97-AF65-F5344CB8AC3E}">
        <p14:creationId xmlns:p14="http://schemas.microsoft.com/office/powerpoint/2010/main" xmlns="" val="222151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447800"/>
            <a:ext cx="7924800" cy="523220"/>
          </a:xfrm>
          <a:prstGeom prst="rect">
            <a:avLst/>
          </a:prstGeom>
          <a:noFill/>
          <a:ln w="9525">
            <a:noFill/>
            <a:miter lim="800000"/>
          </a:ln>
        </p:spPr>
        <p:txBody>
          <a:bodyPr>
            <a:spAutoFit/>
          </a:bodyPr>
          <a:lstStyle/>
          <a:p>
            <a:r>
              <a:rPr lang="zh-CN" altLang="en-US" sz="2800" b="1" dirty="0" smtClean="0"/>
              <a:t>内存管理方法</a:t>
            </a:r>
            <a:endParaRPr lang="zh-CN" altLang="en-US" sz="2800" dirty="0"/>
          </a:p>
        </p:txBody>
      </p:sp>
      <p:sp>
        <p:nvSpPr>
          <p:cNvPr id="8" name="文本框 7"/>
          <p:cNvSpPr txBox="1"/>
          <p:nvPr/>
        </p:nvSpPr>
        <p:spPr>
          <a:xfrm>
            <a:off x="838200" y="2057400"/>
            <a:ext cx="7620000" cy="3631763"/>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采用了一种简便易行的内存管理方式，所有缓存数据都保存在内存中，高速读取数据，当内存空间满后，通过</a:t>
            </a:r>
            <a:r>
              <a:rPr lang="en-US" altLang="zh-CN" sz="2000" dirty="0"/>
              <a:t>LRU</a:t>
            </a:r>
            <a:r>
              <a:rPr lang="zh-CN" altLang="en-US" sz="2000" dirty="0"/>
              <a:t>算法自动删除不使用的缓存。但这套方法没有考虑数据的容灾恢复问题，如果重启服务，所有缓存数据都会丢失</a:t>
            </a:r>
            <a:r>
              <a:rPr lang="zh-CN" altLang="en-US" sz="2000" dirty="0" smtClean="0"/>
              <a:t>。</a:t>
            </a:r>
            <a:endParaRPr lang="en-US" altLang="zh-CN" sz="2000" dirty="0" smtClean="0"/>
          </a:p>
          <a:p>
            <a:pPr>
              <a:spcBef>
                <a:spcPts val="1200"/>
              </a:spcBef>
              <a:buFont typeface="Wingdings" pitchFamily="2" charset="2"/>
              <a:buChar char="l"/>
            </a:pPr>
            <a:r>
              <a:rPr lang="zh-CN" altLang="en-US" sz="2000" dirty="0" smtClean="0"/>
              <a:t>  </a:t>
            </a:r>
            <a:r>
              <a:rPr lang="en-US" altLang="zh-CN" sz="2000" dirty="0" smtClean="0"/>
              <a:t>Slab</a:t>
            </a:r>
            <a:r>
              <a:rPr lang="zh-CN" altLang="en-US" sz="2000" dirty="0"/>
              <a:t>与</a:t>
            </a:r>
            <a:r>
              <a:rPr lang="en-US" altLang="zh-CN" sz="2000" dirty="0"/>
              <a:t>Page</a:t>
            </a:r>
          </a:p>
          <a:p>
            <a:r>
              <a:rPr lang="en-US" altLang="zh-CN" sz="2000" dirty="0" smtClean="0"/>
              <a:t>     </a:t>
            </a:r>
            <a:r>
              <a:rPr lang="en-US" altLang="zh-CN" sz="2000" dirty="0" err="1" smtClean="0"/>
              <a:t>Memchache</a:t>
            </a:r>
            <a:r>
              <a:rPr lang="zh-CN" altLang="en-US" sz="2000" dirty="0"/>
              <a:t>划分内存空间的基本单位，默认大小为</a:t>
            </a:r>
            <a:r>
              <a:rPr lang="en-US" altLang="zh-CN" sz="2000" dirty="0"/>
              <a:t>1MB</a:t>
            </a:r>
            <a:r>
              <a:rPr lang="zh-CN" altLang="en-US" sz="2000" dirty="0" smtClean="0"/>
              <a:t>。整个</a:t>
            </a:r>
            <a:r>
              <a:rPr lang="zh-CN" altLang="en-US" sz="2000" dirty="0"/>
              <a:t>内存空间按照</a:t>
            </a:r>
            <a:r>
              <a:rPr lang="en-US" altLang="zh-CN" sz="2000" dirty="0"/>
              <a:t>Slab</a:t>
            </a:r>
            <a:r>
              <a:rPr lang="zh-CN" altLang="en-US" sz="2000" dirty="0"/>
              <a:t>为单位进行管理的，用一个数据结构</a:t>
            </a:r>
            <a:r>
              <a:rPr lang="en-US" altLang="zh-CN" sz="2000" dirty="0" err="1"/>
              <a:t>struct</a:t>
            </a:r>
            <a:r>
              <a:rPr lang="en-US" altLang="zh-CN" sz="2000" dirty="0"/>
              <a:t> </a:t>
            </a:r>
            <a:r>
              <a:rPr lang="en-US" altLang="zh-CN" sz="2000" dirty="0" err="1"/>
              <a:t>slab_list</a:t>
            </a:r>
            <a:r>
              <a:rPr lang="zh-CN" altLang="en-US" sz="2000" dirty="0"/>
              <a:t>来定义一个</a:t>
            </a:r>
            <a:r>
              <a:rPr lang="en-US" altLang="zh-CN" sz="2000" dirty="0"/>
              <a:t>Slab</a:t>
            </a:r>
            <a:r>
              <a:rPr lang="zh-CN" altLang="en-US" sz="2000" dirty="0"/>
              <a:t>。</a:t>
            </a:r>
          </a:p>
          <a:p>
            <a:r>
              <a:rPr lang="zh-CN" altLang="en-US" sz="2000" dirty="0" smtClean="0"/>
              <a:t>     如果</a:t>
            </a:r>
            <a:r>
              <a:rPr lang="en-US" altLang="zh-CN" sz="2000" dirty="0"/>
              <a:t>Slab</a:t>
            </a:r>
            <a:r>
              <a:rPr lang="zh-CN" altLang="en-US" sz="2000" dirty="0"/>
              <a:t>是内存管理模型的一个抽象概念，那</a:t>
            </a:r>
            <a:r>
              <a:rPr lang="en-US" altLang="zh-CN" sz="2000" dirty="0"/>
              <a:t>Page</a:t>
            </a:r>
            <a:r>
              <a:rPr lang="zh-CN" altLang="en-US" sz="2000" dirty="0"/>
              <a:t>就是系统开辟内存时与</a:t>
            </a:r>
            <a:r>
              <a:rPr lang="en-US" altLang="zh-CN" sz="2000" dirty="0"/>
              <a:t>Slab</a:t>
            </a:r>
            <a:r>
              <a:rPr lang="zh-CN" altLang="en-US" sz="2000" dirty="0"/>
              <a:t>对应的物理单位，可以理解为内存中实际开辟的空间，大小与</a:t>
            </a:r>
            <a:r>
              <a:rPr lang="en-US" altLang="zh-CN" sz="2000" dirty="0"/>
              <a:t>Slab</a:t>
            </a:r>
            <a:r>
              <a:rPr lang="zh-CN" altLang="en-US" sz="2000" dirty="0"/>
              <a:t>一样</a:t>
            </a:r>
            <a:r>
              <a:rPr lang="zh-CN" altLang="en-US" sz="2000" dirty="0" smtClean="0"/>
              <a:t>。</a:t>
            </a:r>
            <a:endParaRPr lang="zh-CN" altLang="en-US" sz="2000" dirty="0"/>
          </a:p>
        </p:txBody>
      </p:sp>
    </p:spTree>
    <p:extLst>
      <p:ext uri="{BB962C8B-B14F-4D97-AF65-F5344CB8AC3E}">
        <p14:creationId xmlns:p14="http://schemas.microsoft.com/office/powerpoint/2010/main" xmlns="" val="2139267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zh-CN" altLang="en-US" sz="2800" b="1" dirty="0" smtClean="0"/>
              <a:t>内存管理方法（续）</a:t>
            </a:r>
            <a:endParaRPr lang="zh-CN" altLang="en-US" sz="2800" dirty="0"/>
          </a:p>
        </p:txBody>
      </p:sp>
      <p:sp>
        <p:nvSpPr>
          <p:cNvPr id="8" name="文本框 7"/>
          <p:cNvSpPr txBox="1"/>
          <p:nvPr/>
        </p:nvSpPr>
        <p:spPr>
          <a:xfrm>
            <a:off x="838200" y="1905000"/>
            <a:ext cx="7848600" cy="1323439"/>
          </a:xfrm>
          <a:prstGeom prst="rect">
            <a:avLst/>
          </a:prstGeom>
          <a:noFill/>
        </p:spPr>
        <p:txBody>
          <a:bodyPr wrap="square" rtlCol="0">
            <a:spAutoFit/>
          </a:bodyPr>
          <a:lstStyle/>
          <a:p>
            <a:pPr>
              <a:buFont typeface="Wingdings" pitchFamily="2" charset="2"/>
              <a:buChar char="l"/>
            </a:pPr>
            <a:r>
              <a:rPr lang="en-US" altLang="zh-CN" sz="2000" dirty="0" smtClean="0"/>
              <a:t>  Chunk</a:t>
            </a:r>
            <a:r>
              <a:rPr lang="zh-CN" altLang="en-US" sz="2000" dirty="0"/>
              <a:t>与</a:t>
            </a:r>
            <a:r>
              <a:rPr lang="en-US" altLang="zh-CN" sz="2000" dirty="0"/>
              <a:t>Item</a:t>
            </a:r>
          </a:p>
          <a:p>
            <a:r>
              <a:rPr lang="en-US" altLang="zh-CN" sz="2000" dirty="0" smtClean="0"/>
              <a:t>     </a:t>
            </a:r>
            <a:r>
              <a:rPr lang="zh-CN" altLang="en-US" sz="2000" dirty="0" smtClean="0"/>
              <a:t>在</a:t>
            </a:r>
            <a:r>
              <a:rPr lang="zh-CN" altLang="en-US" sz="2000" dirty="0"/>
              <a:t>一个</a:t>
            </a:r>
            <a:r>
              <a:rPr lang="en-US" altLang="zh-CN" sz="2000" dirty="0"/>
              <a:t>Slab</a:t>
            </a:r>
            <a:r>
              <a:rPr lang="zh-CN" altLang="en-US" sz="2000" dirty="0"/>
              <a:t>内部划分的更小的存储单位。比如，一个</a:t>
            </a:r>
            <a:r>
              <a:rPr lang="en-US" altLang="zh-CN" sz="2000" dirty="0"/>
              <a:t>1MB</a:t>
            </a:r>
            <a:r>
              <a:rPr lang="zh-CN" altLang="en-US" sz="2000" dirty="0"/>
              <a:t>大小的</a:t>
            </a:r>
            <a:r>
              <a:rPr lang="en-US" altLang="zh-CN" sz="2000" dirty="0"/>
              <a:t>Slab</a:t>
            </a:r>
            <a:r>
              <a:rPr lang="zh-CN" altLang="en-US" sz="2000" dirty="0"/>
              <a:t>可以划分为</a:t>
            </a:r>
            <a:r>
              <a:rPr lang="en-US" altLang="zh-CN" sz="2000" dirty="0"/>
              <a:t>2</a:t>
            </a:r>
            <a:r>
              <a:rPr lang="zh-CN" altLang="en-US" sz="2000" dirty="0"/>
              <a:t>个</a:t>
            </a:r>
            <a:r>
              <a:rPr lang="en-US" altLang="zh-CN" sz="2000" dirty="0"/>
              <a:t>Chunks</a:t>
            </a:r>
            <a:r>
              <a:rPr lang="zh-CN" altLang="en-US" sz="2000" dirty="0"/>
              <a:t>，每个</a:t>
            </a:r>
            <a:r>
              <a:rPr lang="en-US" altLang="zh-CN" sz="2000" dirty="0"/>
              <a:t>Chunk</a:t>
            </a:r>
            <a:r>
              <a:rPr lang="zh-CN" altLang="en-US" sz="2000" dirty="0"/>
              <a:t>大小为</a:t>
            </a:r>
            <a:r>
              <a:rPr lang="en-US" altLang="zh-CN" sz="2000" dirty="0"/>
              <a:t>0.5MB</a:t>
            </a:r>
            <a:r>
              <a:rPr lang="zh-CN" altLang="en-US" sz="2000" dirty="0"/>
              <a:t>；也可以划分为</a:t>
            </a:r>
            <a:r>
              <a:rPr lang="en-US" altLang="zh-CN" sz="2000" dirty="0"/>
              <a:t>1024</a:t>
            </a:r>
            <a:r>
              <a:rPr lang="zh-CN" altLang="en-US" sz="2000" dirty="0"/>
              <a:t>个</a:t>
            </a:r>
            <a:r>
              <a:rPr lang="en-US" altLang="zh-CN" sz="2000" dirty="0"/>
              <a:t>Chunks</a:t>
            </a:r>
            <a:r>
              <a:rPr lang="zh-CN" altLang="en-US" sz="2000" dirty="0"/>
              <a:t>，每个</a:t>
            </a:r>
            <a:r>
              <a:rPr lang="en-US" altLang="zh-CN" sz="2000" dirty="0"/>
              <a:t>Chunk</a:t>
            </a:r>
            <a:r>
              <a:rPr lang="zh-CN" altLang="en-US" sz="2000" dirty="0"/>
              <a:t>大小则为</a:t>
            </a:r>
            <a:r>
              <a:rPr lang="en-US" altLang="zh-CN" sz="2000" dirty="0"/>
              <a:t>1KB</a:t>
            </a:r>
            <a:r>
              <a:rPr lang="zh-CN" altLang="en-US" sz="2000" dirty="0"/>
              <a:t>。</a:t>
            </a:r>
          </a:p>
        </p:txBody>
      </p:sp>
      <p:pic>
        <p:nvPicPr>
          <p:cNvPr id="9" name="图片 8" descr="a"/>
          <p:cNvPicPr/>
          <p:nvPr/>
        </p:nvPicPr>
        <p:blipFill>
          <a:blip r:embed="rId4" cstate="print"/>
          <a:srcRect/>
          <a:stretch>
            <a:fillRect/>
          </a:stretch>
        </p:blipFill>
        <p:spPr>
          <a:xfrm>
            <a:off x="1219200" y="3352800"/>
            <a:ext cx="6781800" cy="3124200"/>
          </a:xfrm>
          <a:prstGeom prst="rect">
            <a:avLst/>
          </a:prstGeom>
          <a:noFill/>
        </p:spPr>
      </p:pic>
    </p:spTree>
    <p:extLst>
      <p:ext uri="{BB962C8B-B14F-4D97-AF65-F5344CB8AC3E}">
        <p14:creationId xmlns:p14="http://schemas.microsoft.com/office/powerpoint/2010/main" xmlns="" val="2139267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381000" y="12192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大数据计算光谱</a:t>
            </a:r>
            <a:endParaRPr lang="zh-CN" altLang="en-US" sz="3200" b="1" dirty="0">
              <a:solidFill>
                <a:srgbClr val="0823A8"/>
              </a:solidFill>
              <a:latin typeface="Calibri" panose="020F0502020204030204" pitchFamily="34" charset="0"/>
            </a:endParaRPr>
          </a:p>
        </p:txBody>
      </p:sp>
      <p:pic>
        <p:nvPicPr>
          <p:cNvPr id="9" name="图片 8"/>
          <p:cNvPicPr/>
          <p:nvPr/>
        </p:nvPicPr>
        <p:blipFill>
          <a:blip r:embed="rId4" cstate="print"/>
          <a:srcRect/>
          <a:stretch>
            <a:fillRect/>
          </a:stretch>
        </p:blipFill>
        <p:spPr>
          <a:xfrm>
            <a:off x="228600" y="1905000"/>
            <a:ext cx="85344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740434" y="1529953"/>
            <a:ext cx="7717766" cy="4278094"/>
          </a:xfrm>
          <a:prstGeom prst="rect">
            <a:avLst/>
          </a:prstGeom>
          <a:noFill/>
        </p:spPr>
        <p:txBody>
          <a:bodyPr wrap="square" rtlCol="0">
            <a:spAutoFit/>
          </a:bodyPr>
          <a:lstStyle/>
          <a:p>
            <a:pPr lvl="0">
              <a:buFont typeface="Wingdings" pitchFamily="2" charset="2"/>
              <a:buChar char="l"/>
            </a:pPr>
            <a:r>
              <a:rPr lang="zh-CN" altLang="en-US" dirty="0" smtClean="0"/>
              <a:t>  </a:t>
            </a:r>
            <a:r>
              <a:rPr lang="en-US" altLang="zh-CN" dirty="0" smtClean="0"/>
              <a:t>Slab </a:t>
            </a:r>
            <a:r>
              <a:rPr lang="en-US" altLang="zh-CN" dirty="0"/>
              <a:t>Class</a:t>
            </a:r>
          </a:p>
          <a:p>
            <a:pPr lvl="0"/>
            <a:r>
              <a:rPr lang="en-US" altLang="zh-CN" dirty="0" smtClean="0"/>
              <a:t>     </a:t>
            </a:r>
            <a:r>
              <a:rPr lang="zh-CN" altLang="en-US" dirty="0" smtClean="0"/>
              <a:t>可以</a:t>
            </a:r>
            <a:r>
              <a:rPr lang="zh-CN" altLang="en-US" dirty="0"/>
              <a:t>看出，</a:t>
            </a:r>
            <a:r>
              <a:rPr lang="en-US" altLang="zh-CN" dirty="0"/>
              <a:t>Memchache</a:t>
            </a:r>
            <a:r>
              <a:rPr lang="zh-CN" altLang="en-US" dirty="0"/>
              <a:t>管理的一个内存空间内可以划分多个</a:t>
            </a:r>
            <a:r>
              <a:rPr lang="en-US" altLang="zh-CN" dirty="0"/>
              <a:t>slabs</a:t>
            </a:r>
            <a:r>
              <a:rPr lang="zh-CN" altLang="en-US" dirty="0"/>
              <a:t>，而这些</a:t>
            </a:r>
            <a:r>
              <a:rPr lang="en-US" altLang="zh-CN" dirty="0"/>
              <a:t>slabs</a:t>
            </a:r>
            <a:r>
              <a:rPr lang="zh-CN" altLang="en-US" dirty="0"/>
              <a:t>又可以按照它们内部设置的</a:t>
            </a:r>
            <a:r>
              <a:rPr lang="en-US" altLang="zh-CN" dirty="0"/>
              <a:t>chunk</a:t>
            </a:r>
            <a:r>
              <a:rPr lang="zh-CN" altLang="en-US" dirty="0"/>
              <a:t>大小分为不同的组（比如一组</a:t>
            </a:r>
            <a:r>
              <a:rPr lang="en-US" altLang="zh-CN" dirty="0"/>
              <a:t>slabs</a:t>
            </a:r>
            <a:r>
              <a:rPr lang="zh-CN" altLang="en-US" dirty="0"/>
              <a:t>的</a:t>
            </a:r>
            <a:r>
              <a:rPr lang="en-US" altLang="zh-CN" dirty="0"/>
              <a:t>chunk size</a:t>
            </a:r>
            <a:r>
              <a:rPr lang="zh-CN" altLang="en-US" dirty="0"/>
              <a:t>都是</a:t>
            </a:r>
            <a:r>
              <a:rPr lang="en-US" altLang="zh-CN" dirty="0"/>
              <a:t>512 bytes</a:t>
            </a:r>
            <a:r>
              <a:rPr lang="zh-CN" altLang="en-US" dirty="0"/>
              <a:t>，另一组</a:t>
            </a:r>
            <a:r>
              <a:rPr lang="en-US" altLang="zh-CN" dirty="0"/>
              <a:t>slabs</a:t>
            </a:r>
            <a:r>
              <a:rPr lang="zh-CN" altLang="en-US" dirty="0"/>
              <a:t>的</a:t>
            </a:r>
            <a:r>
              <a:rPr lang="en-US" altLang="zh-CN" dirty="0"/>
              <a:t>chunk size</a:t>
            </a:r>
            <a:r>
              <a:rPr lang="zh-CN" altLang="en-US" dirty="0"/>
              <a:t>都是</a:t>
            </a:r>
            <a:r>
              <a:rPr lang="en-US" altLang="zh-CN" dirty="0"/>
              <a:t>640 </a:t>
            </a:r>
            <a:r>
              <a:rPr lang="en-US" altLang="zh-CN" dirty="0" smtClean="0"/>
              <a:t>bytes</a:t>
            </a:r>
            <a:r>
              <a:rPr lang="zh-CN" altLang="en-US" dirty="0" smtClean="0"/>
              <a:t>等</a:t>
            </a:r>
            <a:r>
              <a:rPr lang="zh-CN" altLang="en-US" dirty="0"/>
              <a:t>等），这样的组就称为</a:t>
            </a:r>
            <a:r>
              <a:rPr lang="en-US" altLang="zh-CN" dirty="0"/>
              <a:t>Slab Class</a:t>
            </a:r>
            <a:r>
              <a:rPr lang="zh-CN" altLang="en-US" dirty="0" smtClean="0"/>
              <a:t>。</a:t>
            </a:r>
            <a:endParaRPr lang="en-US" altLang="zh-CN" dirty="0" smtClean="0"/>
          </a:p>
          <a:p>
            <a:pPr lvl="0">
              <a:spcBef>
                <a:spcPts val="1200"/>
              </a:spcBef>
              <a:buFont typeface="Wingdings" pitchFamily="2" charset="2"/>
              <a:buChar char="l"/>
            </a:pPr>
            <a:r>
              <a:rPr lang="zh-CN" altLang="en-US" dirty="0"/>
              <a:t> </a:t>
            </a:r>
            <a:r>
              <a:rPr lang="zh-CN" altLang="en-US" dirty="0" smtClean="0"/>
              <a:t> 内存</a:t>
            </a:r>
            <a:r>
              <a:rPr lang="zh-CN" altLang="en-US" dirty="0"/>
              <a:t>回收的</a:t>
            </a:r>
            <a:r>
              <a:rPr lang="en-US" altLang="zh-CN" dirty="0"/>
              <a:t>LRU</a:t>
            </a:r>
            <a:r>
              <a:rPr lang="zh-CN" altLang="en-US" dirty="0"/>
              <a:t>算法</a:t>
            </a:r>
          </a:p>
          <a:p>
            <a:pPr lvl="0"/>
            <a:r>
              <a:rPr lang="zh-CN" altLang="en-US" dirty="0" smtClean="0"/>
              <a:t>     内存</a:t>
            </a:r>
            <a:r>
              <a:rPr lang="zh-CN" altLang="en-US" dirty="0"/>
              <a:t>空间总是有限的，当负载达到一定状况，所有的</a:t>
            </a:r>
            <a:r>
              <a:rPr lang="en-US" altLang="zh-CN" dirty="0"/>
              <a:t>chunks</a:t>
            </a:r>
            <a:r>
              <a:rPr lang="zh-CN" altLang="en-US" dirty="0"/>
              <a:t>都被占用了，这时就需要设计一个算法来淘汰旧的</a:t>
            </a:r>
            <a:r>
              <a:rPr lang="en-US" altLang="zh-CN" dirty="0"/>
              <a:t>Item</a:t>
            </a:r>
            <a:r>
              <a:rPr lang="zh-CN" altLang="en-US" dirty="0"/>
              <a:t>，腾出空间接纳新的</a:t>
            </a:r>
            <a:r>
              <a:rPr lang="en-US" altLang="zh-CN" dirty="0"/>
              <a:t>Item</a:t>
            </a:r>
            <a:r>
              <a:rPr lang="zh-CN" altLang="en-US" dirty="0"/>
              <a:t>。</a:t>
            </a:r>
            <a:r>
              <a:rPr lang="en-US" altLang="zh-CN" dirty="0"/>
              <a:t>Memchache</a:t>
            </a:r>
            <a:r>
              <a:rPr lang="zh-CN" altLang="en-US" dirty="0"/>
              <a:t>采用的是</a:t>
            </a:r>
            <a:r>
              <a:rPr lang="en-US" altLang="zh-CN" dirty="0"/>
              <a:t>LRU</a:t>
            </a:r>
            <a:r>
              <a:rPr lang="zh-CN" altLang="en-US" dirty="0"/>
              <a:t>（</a:t>
            </a:r>
            <a:r>
              <a:rPr lang="en-US" altLang="zh-CN" dirty="0"/>
              <a:t>Least Recently Used</a:t>
            </a:r>
            <a:r>
              <a:rPr lang="zh-CN" altLang="en-US" dirty="0"/>
              <a:t>）算法，即从当前</a:t>
            </a:r>
            <a:r>
              <a:rPr lang="en-US" altLang="zh-CN" dirty="0"/>
              <a:t>Item</a:t>
            </a:r>
            <a:r>
              <a:rPr lang="zh-CN" altLang="en-US" dirty="0"/>
              <a:t>中找出最少使用的那个淘汰</a:t>
            </a:r>
            <a:r>
              <a:rPr lang="zh-CN" altLang="en-US" dirty="0" smtClean="0"/>
              <a:t>。</a:t>
            </a:r>
            <a:endParaRPr lang="en-US" altLang="zh-CN" dirty="0" smtClean="0"/>
          </a:p>
          <a:p>
            <a:pPr lvl="0">
              <a:spcBef>
                <a:spcPts val="1200"/>
              </a:spcBef>
            </a:pPr>
            <a:r>
              <a:rPr lang="zh-CN" altLang="en-US" dirty="0" smtClean="0"/>
              <a:t>        下图表示</a:t>
            </a:r>
            <a:r>
              <a:rPr lang="zh-CN" altLang="en-US" dirty="0"/>
              <a:t>的是一个内存空间内各个</a:t>
            </a:r>
            <a:r>
              <a:rPr lang="en-US" altLang="zh-CN" dirty="0"/>
              <a:t>slab class</a:t>
            </a:r>
            <a:r>
              <a:rPr lang="zh-CN" altLang="en-US" dirty="0"/>
              <a:t>的即时状态。每个</a:t>
            </a:r>
            <a:r>
              <a:rPr lang="en-US" altLang="zh-CN" dirty="0"/>
              <a:t>slab</a:t>
            </a:r>
            <a:r>
              <a:rPr lang="zh-CN" altLang="en-US" dirty="0"/>
              <a:t>的红色</a:t>
            </a:r>
            <a:r>
              <a:rPr lang="en-US" altLang="zh-CN" dirty="0"/>
              <a:t>chunks</a:t>
            </a:r>
            <a:r>
              <a:rPr lang="zh-CN" altLang="en-US" dirty="0"/>
              <a:t>表示已被占用空间，绿色</a:t>
            </a:r>
            <a:r>
              <a:rPr lang="en-US" altLang="zh-CN" dirty="0"/>
              <a:t>chunk</a:t>
            </a:r>
            <a:r>
              <a:rPr lang="zh-CN" altLang="en-US" dirty="0"/>
              <a:t>表示尚未使用或已释放（</a:t>
            </a:r>
            <a:r>
              <a:rPr lang="en-US" altLang="zh-CN" dirty="0"/>
              <a:t>free</a:t>
            </a:r>
            <a:r>
              <a:rPr lang="zh-CN" altLang="en-US" dirty="0"/>
              <a:t>）的空间。</a:t>
            </a:r>
            <a:r>
              <a:rPr lang="en-US" altLang="zh-CN" dirty="0"/>
              <a:t>Memchache</a:t>
            </a:r>
            <a:r>
              <a:rPr lang="zh-CN" altLang="en-US" dirty="0"/>
              <a:t>使用两个链表来支持一个</a:t>
            </a:r>
            <a:r>
              <a:rPr lang="en-US" altLang="zh-CN" dirty="0"/>
              <a:t>slab class</a:t>
            </a:r>
            <a:r>
              <a:rPr lang="zh-CN" altLang="en-US" dirty="0"/>
              <a:t>的</a:t>
            </a:r>
            <a:r>
              <a:rPr lang="en-US" altLang="zh-CN" dirty="0"/>
              <a:t>LRU</a:t>
            </a:r>
            <a:r>
              <a:rPr lang="zh-CN" altLang="en-US" dirty="0"/>
              <a:t>算法，由于内存内有多个</a:t>
            </a:r>
            <a:r>
              <a:rPr lang="en-US" altLang="zh-CN" dirty="0"/>
              <a:t>slab class</a:t>
            </a:r>
            <a:r>
              <a:rPr lang="zh-CN" altLang="en-US" dirty="0"/>
              <a:t>，因此</a:t>
            </a:r>
            <a:r>
              <a:rPr lang="en-US" altLang="zh-CN" dirty="0"/>
              <a:t>Memchache</a:t>
            </a:r>
            <a:r>
              <a:rPr lang="zh-CN" altLang="en-US" dirty="0"/>
              <a:t>需使用多组链表。</a:t>
            </a:r>
          </a:p>
        </p:txBody>
      </p:sp>
    </p:spTree>
    <p:extLst>
      <p:ext uri="{BB962C8B-B14F-4D97-AF65-F5344CB8AC3E}">
        <p14:creationId xmlns:p14="http://schemas.microsoft.com/office/powerpoint/2010/main" xmlns="" val="514941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533400" y="1143000"/>
            <a:ext cx="7882870" cy="5029200"/>
          </a:xfrm>
          <a:prstGeom prst="rect">
            <a:avLst/>
          </a:prstGeom>
        </p:spPr>
      </p:pic>
    </p:spTree>
    <p:extLst>
      <p:ext uri="{BB962C8B-B14F-4D97-AF65-F5344CB8AC3E}">
        <p14:creationId xmlns:p14="http://schemas.microsoft.com/office/powerpoint/2010/main" xmlns="" val="191073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数据存储“数据项 </a:t>
            </a:r>
            <a:r>
              <a:rPr lang="en-US" altLang="zh-CN" sz="2800" b="1" dirty="0" smtClean="0">
                <a:latin typeface="Calibri" panose="020F0502020204030204" pitchFamily="34" charset="0"/>
              </a:rPr>
              <a:t>-&gt; </a:t>
            </a:r>
            <a:r>
              <a:rPr lang="zh-CN" altLang="en-US" sz="2800" b="1" dirty="0" smtClean="0">
                <a:latin typeface="Calibri" panose="020F0502020204030204" pitchFamily="34" charset="0"/>
              </a:rPr>
              <a:t>服务器”的映射</a:t>
            </a:r>
            <a:endParaRPr lang="zh-CN" altLang="en-US" sz="2800" b="1" dirty="0">
              <a:latin typeface="Calibri" panose="020F0502020204030204" pitchFamily="34" charset="0"/>
            </a:endParaRPr>
          </a:p>
        </p:txBody>
      </p:sp>
      <p:sp>
        <p:nvSpPr>
          <p:cNvPr id="3" name="文本框 2"/>
          <p:cNvSpPr txBox="1"/>
          <p:nvPr/>
        </p:nvSpPr>
        <p:spPr>
          <a:xfrm>
            <a:off x="762000" y="1752600"/>
            <a:ext cx="7848600" cy="1323439"/>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支持的缓存数据格式为键值对（</a:t>
            </a:r>
            <a:r>
              <a:rPr lang="en-US" altLang="zh-CN" sz="2000" dirty="0"/>
              <a:t>key-value pair</a:t>
            </a:r>
            <a:r>
              <a:rPr lang="zh-CN" altLang="en-US" sz="2000" dirty="0"/>
              <a:t>），当一个键值对数据项</a:t>
            </a:r>
            <a:r>
              <a:rPr lang="zh-CN" altLang="en-US" sz="2000" dirty="0" smtClean="0"/>
              <a:t>被提交</a:t>
            </a:r>
            <a:r>
              <a:rPr lang="zh-CN" altLang="en-US" sz="2000" dirty="0"/>
              <a:t>给</a:t>
            </a:r>
            <a:r>
              <a:rPr lang="en-US" altLang="zh-CN" sz="2000" dirty="0" err="1"/>
              <a:t>memchached</a:t>
            </a:r>
            <a:r>
              <a:rPr lang="zh-CN" altLang="en-US" sz="2000" dirty="0"/>
              <a:t>客户端</a:t>
            </a:r>
            <a:r>
              <a:rPr lang="zh-CN" altLang="en-US" sz="2000" dirty="0" smtClean="0"/>
              <a:t>，如图所</a:t>
            </a:r>
            <a:r>
              <a:rPr lang="zh-CN" altLang="en-US" sz="2000" dirty="0"/>
              <a:t>示，</a:t>
            </a:r>
            <a:r>
              <a:rPr lang="zh-CN" altLang="en-US" sz="2000" dirty="0" smtClean="0"/>
              <a:t>假设有</a:t>
            </a:r>
            <a:r>
              <a:rPr lang="en-US" altLang="zh-CN" sz="2000" dirty="0"/>
              <a:t>3</a:t>
            </a:r>
            <a:r>
              <a:rPr lang="zh-CN" altLang="en-US" sz="2000" dirty="0"/>
              <a:t>个节点在</a:t>
            </a:r>
            <a:r>
              <a:rPr lang="en-US" altLang="zh-CN" sz="2000" dirty="0" err="1"/>
              <a:t>memchached</a:t>
            </a:r>
            <a:r>
              <a:rPr lang="zh-CN" altLang="en-US" sz="2000" dirty="0"/>
              <a:t>集群中，需要有一个数据存储分配的路由算法帮助我们把写入的数据均衡地分配到这</a:t>
            </a:r>
            <a:r>
              <a:rPr lang="en-US" altLang="zh-CN" sz="2000" dirty="0"/>
              <a:t>3</a:t>
            </a:r>
            <a:r>
              <a:rPr lang="zh-CN" altLang="en-US" sz="2000" dirty="0"/>
              <a:t>台机器上。</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Tree>
    <p:extLst>
      <p:ext uri="{BB962C8B-B14F-4D97-AF65-F5344CB8AC3E}">
        <p14:creationId xmlns:p14="http://schemas.microsoft.com/office/powerpoint/2010/main" xmlns="" val="1449247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服务器扩容带来的数据缓存命中率降低问题</a:t>
            </a:r>
            <a:endParaRPr lang="zh-CN" altLang="en-US" sz="2800" b="1" dirty="0">
              <a:latin typeface="Calibri" panose="020F0502020204030204" pitchFamily="34" charset="0"/>
            </a:endParaRPr>
          </a:p>
        </p:txBody>
      </p:sp>
      <p:sp>
        <p:nvSpPr>
          <p:cNvPr id="3" name="文本框 2"/>
          <p:cNvSpPr txBox="1"/>
          <p:nvPr/>
        </p:nvSpPr>
        <p:spPr>
          <a:xfrm>
            <a:off x="1295400" y="1828800"/>
            <a:ext cx="6858000" cy="861774"/>
          </a:xfrm>
          <a:prstGeom prst="rect">
            <a:avLst/>
          </a:prstGeom>
          <a:noFill/>
        </p:spPr>
        <p:txBody>
          <a:bodyPr wrap="square" rtlCol="0">
            <a:spAutoFit/>
          </a:bodyPr>
          <a:lstStyle/>
          <a:p>
            <a:r>
              <a:rPr lang="zh-CN" altLang="zh-CN" sz="2000" dirty="0" smtClean="0"/>
              <a:t>计算选择服务器</a:t>
            </a:r>
            <a:r>
              <a:rPr lang="en-US" altLang="zh-CN" sz="2000" dirty="0" smtClean="0"/>
              <a:t>ID</a:t>
            </a:r>
            <a:r>
              <a:rPr lang="zh-CN" altLang="en-US" sz="2000" dirty="0" smtClean="0"/>
              <a:t>公式（共有</a:t>
            </a:r>
            <a:r>
              <a:rPr lang="en-US" altLang="zh-CN" sz="2000" dirty="0" smtClean="0"/>
              <a:t>3</a:t>
            </a:r>
            <a:r>
              <a:rPr lang="zh-CN" altLang="en-US" sz="2000" dirty="0" smtClean="0"/>
              <a:t>台服务器）</a:t>
            </a:r>
            <a:r>
              <a:rPr lang="zh-CN" altLang="zh-CN" sz="2000" dirty="0" smtClean="0"/>
              <a:t>：</a:t>
            </a:r>
          </a:p>
          <a:p>
            <a:pPr>
              <a:spcBef>
                <a:spcPts val="1200"/>
              </a:spcBef>
            </a:pPr>
            <a:r>
              <a:rPr lang="en-US" altLang="zh-CN" sz="2000" dirty="0" smtClean="0"/>
              <a:t>		</a:t>
            </a:r>
            <a:r>
              <a:rPr lang="zh-CN" altLang="en-US" sz="2000" dirty="0" smtClean="0"/>
              <a:t>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3</a:t>
            </a:r>
            <a:endParaRPr lang="zh-CN" altLang="en-US" sz="2000" dirty="0"/>
          </a:p>
        </p:txBody>
      </p:sp>
      <p:graphicFrame>
        <p:nvGraphicFramePr>
          <p:cNvPr id="9" name="表格 8"/>
          <p:cNvGraphicFramePr>
            <a:graphicFrameLocks noGrp="1"/>
          </p:cNvGraphicFramePr>
          <p:nvPr/>
        </p:nvGraphicFramePr>
        <p:xfrm>
          <a:off x="-76200" y="2971800"/>
          <a:ext cx="9144006" cy="1081454"/>
        </p:xfrm>
        <a:graphic>
          <a:graphicData uri="http://schemas.openxmlformats.org/drawingml/2006/table">
            <a:tbl>
              <a:tblPr/>
              <a:tblGrid>
                <a:gridCol w="1231896"/>
                <a:gridCol w="340405"/>
                <a:gridCol w="340405"/>
                <a:gridCol w="340405"/>
                <a:gridCol w="340405"/>
                <a:gridCol w="340405"/>
                <a:gridCol w="340405"/>
                <a:gridCol w="340405"/>
                <a:gridCol w="340405"/>
                <a:gridCol w="340405"/>
                <a:gridCol w="340405"/>
                <a:gridCol w="450806"/>
                <a:gridCol w="450806"/>
                <a:gridCol w="450806"/>
                <a:gridCol w="450806"/>
                <a:gridCol w="450806"/>
                <a:gridCol w="450806"/>
                <a:gridCol w="450806"/>
                <a:gridCol w="450806"/>
                <a:gridCol w="450806"/>
                <a:gridCol w="450806"/>
              </a:tblGrid>
              <a:tr h="525120">
                <a:tc>
                  <a:txBody>
                    <a:bodyPr/>
                    <a:lstStyle/>
                    <a:p>
                      <a:pPr indent="127000" algn="l">
                        <a:lnSpc>
                          <a:spcPts val="1500"/>
                        </a:lnSpc>
                        <a:spcAft>
                          <a:spcPts val="1000"/>
                        </a:spcAft>
                      </a:pPr>
                      <a:r>
                        <a:rPr lang="en-US" sz="1200" b="1" kern="0" dirty="0" err="1">
                          <a:latin typeface="宋体"/>
                          <a:ea typeface="宋体"/>
                          <a:cs typeface="宋体"/>
                        </a:rPr>
                        <a:t>HashCode</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556334">
                <a:tc>
                  <a:txBody>
                    <a:bodyPr/>
                    <a:lstStyle/>
                    <a:p>
                      <a:pPr indent="127000" algn="l">
                        <a:lnSpc>
                          <a:spcPts val="1500"/>
                        </a:lnSpc>
                        <a:spcAft>
                          <a:spcPts val="100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bl>
          </a:graphicData>
        </a:graphic>
      </p:graphicFrame>
      <p:sp>
        <p:nvSpPr>
          <p:cNvPr id="10" name="文本框 2"/>
          <p:cNvSpPr txBox="1"/>
          <p:nvPr/>
        </p:nvSpPr>
        <p:spPr>
          <a:xfrm>
            <a:off x="152400" y="4267200"/>
            <a:ext cx="7848600" cy="400110"/>
          </a:xfrm>
          <a:prstGeom prst="rect">
            <a:avLst/>
          </a:prstGeom>
          <a:noFill/>
        </p:spPr>
        <p:txBody>
          <a:bodyPr wrap="square" rtlCol="0">
            <a:spAutoFit/>
          </a:bodyPr>
          <a:lstStyle/>
          <a:p>
            <a:r>
              <a:rPr lang="zh-CN" altLang="en-US" sz="2000" dirty="0" smtClean="0"/>
              <a:t>扩容后（有</a:t>
            </a:r>
            <a:r>
              <a:rPr lang="en-US" altLang="zh-CN" sz="2000" dirty="0" smtClean="0"/>
              <a:t>4</a:t>
            </a:r>
            <a:r>
              <a:rPr lang="zh-CN" altLang="en-US" sz="2000" dirty="0" smtClean="0"/>
              <a:t>台服务器，选择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4 </a:t>
            </a:r>
            <a:r>
              <a:rPr lang="zh-CN" altLang="en-US" sz="2000" dirty="0" smtClean="0"/>
              <a:t>）</a:t>
            </a:r>
            <a:r>
              <a:rPr lang="zh-CN" altLang="zh-CN" sz="2000" dirty="0" smtClean="0"/>
              <a:t>：</a:t>
            </a:r>
          </a:p>
        </p:txBody>
      </p:sp>
      <p:graphicFrame>
        <p:nvGraphicFramePr>
          <p:cNvPr id="11" name="表格 10"/>
          <p:cNvGraphicFramePr>
            <a:graphicFrameLocks noGrp="1"/>
          </p:cNvGraphicFramePr>
          <p:nvPr/>
        </p:nvGraphicFramePr>
        <p:xfrm>
          <a:off x="-2" y="4724400"/>
          <a:ext cx="9144008" cy="1020285"/>
        </p:xfrm>
        <a:graphic>
          <a:graphicData uri="http://schemas.openxmlformats.org/drawingml/2006/table">
            <a:tbl>
              <a:tblPr/>
              <a:tblGrid>
                <a:gridCol w="1248204"/>
                <a:gridCol w="340503"/>
                <a:gridCol w="340503"/>
                <a:gridCol w="340503"/>
                <a:gridCol w="339585"/>
                <a:gridCol w="339585"/>
                <a:gridCol w="339585"/>
                <a:gridCol w="339585"/>
                <a:gridCol w="339585"/>
                <a:gridCol w="339585"/>
                <a:gridCol w="339585"/>
                <a:gridCol w="449720"/>
                <a:gridCol w="449720"/>
                <a:gridCol w="449720"/>
                <a:gridCol w="449720"/>
                <a:gridCol w="449720"/>
                <a:gridCol w="449720"/>
                <a:gridCol w="449720"/>
                <a:gridCol w="449720"/>
                <a:gridCol w="449720"/>
                <a:gridCol w="449720"/>
              </a:tblGrid>
              <a:tr h="455364">
                <a:tc>
                  <a:txBody>
                    <a:bodyPr/>
                    <a:lstStyle/>
                    <a:p>
                      <a:pPr indent="10795" algn="l">
                        <a:lnSpc>
                          <a:spcPts val="1500"/>
                        </a:lnSpc>
                        <a:spcAft>
                          <a:spcPts val="0"/>
                        </a:spcAft>
                      </a:pPr>
                      <a:r>
                        <a:rPr lang="en-US" sz="1200" b="1" kern="0" dirty="0" err="1">
                          <a:latin typeface="宋体"/>
                          <a:ea typeface="宋体"/>
                          <a:cs typeface="宋体"/>
                        </a:rPr>
                        <a:t>HashCode</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7</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8</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9</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10</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11</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12</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13</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14</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564921">
                <a:tc>
                  <a:txBody>
                    <a:bodyPr/>
                    <a:lstStyle/>
                    <a:p>
                      <a:pPr indent="127000" algn="l">
                        <a:lnSpc>
                          <a:spcPts val="1500"/>
                        </a:lnSpc>
                        <a:spcAft>
                          <a:spcPts val="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3</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bl>
          </a:graphicData>
        </a:graphic>
      </p:graphicFrame>
      <p:sp>
        <p:nvSpPr>
          <p:cNvPr id="12" name="文本框 2"/>
          <p:cNvSpPr txBox="1"/>
          <p:nvPr/>
        </p:nvSpPr>
        <p:spPr>
          <a:xfrm>
            <a:off x="304800" y="6019800"/>
            <a:ext cx="7848600" cy="461665"/>
          </a:xfrm>
          <a:prstGeom prst="rect">
            <a:avLst/>
          </a:prstGeom>
          <a:noFill/>
        </p:spPr>
        <p:txBody>
          <a:bodyPr wrap="square" rtlCol="0">
            <a:spAutoFit/>
          </a:bodyPr>
          <a:lstStyle/>
          <a:p>
            <a:r>
              <a:rPr lang="zh-CN" altLang="en-US" sz="2400" dirty="0" smtClean="0"/>
              <a:t>扩容后仅有</a:t>
            </a:r>
            <a:r>
              <a:rPr lang="en-US" altLang="zh-CN" sz="2400" dirty="0" smtClean="0"/>
              <a:t>30%</a:t>
            </a:r>
            <a:r>
              <a:rPr lang="zh-CN" altLang="en-US" sz="2400" dirty="0" smtClean="0"/>
              <a:t>的数据项保留原有映射关系！</a:t>
            </a:r>
            <a:endParaRPr lang="zh-CN" altLang="zh-CN" sz="2400" dirty="0" smtClean="0"/>
          </a:p>
        </p:txBody>
      </p:sp>
    </p:spTree>
    <p:extLst>
      <p:ext uri="{BB962C8B-B14F-4D97-AF65-F5344CB8AC3E}">
        <p14:creationId xmlns:p14="http://schemas.microsoft.com/office/powerpoint/2010/main" xmlns="" val="1449247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219200"/>
            <a:ext cx="7696200" cy="1831271"/>
          </a:xfrm>
          <a:prstGeom prst="rect">
            <a:avLst/>
          </a:prstGeom>
          <a:noFill/>
        </p:spPr>
        <p:txBody>
          <a:bodyPr wrap="square" rtlCol="0">
            <a:spAutoFit/>
          </a:bodyPr>
          <a:lstStyle/>
          <a:p>
            <a:r>
              <a:rPr lang="zh-CN" altLang="en-US" sz="2800" b="1" dirty="0" smtClean="0"/>
              <a:t>存储分配的一致性哈希算法</a:t>
            </a:r>
            <a:endParaRPr lang="en-US" altLang="zh-CN" sz="2800" b="1" dirty="0" smtClean="0"/>
          </a:p>
          <a:p>
            <a:pPr>
              <a:spcBef>
                <a:spcPts val="600"/>
              </a:spcBef>
            </a:pPr>
            <a:r>
              <a:rPr lang="en-US" altLang="zh-CN" sz="2000" dirty="0" smtClean="0"/>
              <a:t>      </a:t>
            </a:r>
            <a:r>
              <a:rPr lang="zh-CN" altLang="en-US" sz="2000" dirty="0" smtClean="0"/>
              <a:t>目前</a:t>
            </a:r>
            <a:r>
              <a:rPr lang="en-US" altLang="zh-CN" sz="2000" dirty="0"/>
              <a:t>Memchache</a:t>
            </a:r>
            <a:r>
              <a:rPr lang="zh-CN" altLang="en-US" sz="2000" dirty="0"/>
              <a:t>采用了一致性哈希算法（</a:t>
            </a:r>
            <a:r>
              <a:rPr lang="en-US" altLang="zh-CN" sz="2000" dirty="0"/>
              <a:t>Consistent Hash</a:t>
            </a:r>
            <a:r>
              <a:rPr lang="zh-CN" altLang="en-US" sz="2000" dirty="0"/>
              <a:t>）。其原理为通过一个称做一致性</a:t>
            </a:r>
            <a:r>
              <a:rPr lang="en-US" altLang="zh-CN" sz="2000" dirty="0"/>
              <a:t>Hash</a:t>
            </a:r>
            <a:r>
              <a:rPr lang="zh-CN" altLang="en-US" sz="2000" dirty="0"/>
              <a:t>环的数据结构</a:t>
            </a:r>
            <a:r>
              <a:rPr lang="zh-CN" altLang="en-US" sz="2000" dirty="0" smtClean="0"/>
              <a:t>实现数据项</a:t>
            </a:r>
            <a:r>
              <a:rPr lang="en-US" altLang="zh-CN" sz="2000" dirty="0" smtClean="0"/>
              <a:t>Key</a:t>
            </a:r>
            <a:r>
              <a:rPr lang="zh-CN" altLang="en-US" sz="2000" dirty="0"/>
              <a:t>到缓存服务器</a:t>
            </a:r>
            <a:r>
              <a:rPr lang="en-US" altLang="zh-CN" sz="2000" dirty="0"/>
              <a:t>ID</a:t>
            </a:r>
            <a:r>
              <a:rPr lang="zh-CN" altLang="en-US" sz="2000" dirty="0"/>
              <a:t>的</a:t>
            </a:r>
            <a:r>
              <a:rPr lang="en-US" altLang="zh-CN" sz="2000" dirty="0"/>
              <a:t>Hash</a:t>
            </a:r>
            <a:r>
              <a:rPr lang="zh-CN" altLang="en-US" sz="2000" dirty="0"/>
              <a:t>映射，这个一致性</a:t>
            </a:r>
            <a:r>
              <a:rPr lang="en-US" altLang="zh-CN" sz="2000" dirty="0"/>
              <a:t>Hash</a:t>
            </a:r>
            <a:r>
              <a:rPr lang="zh-CN" altLang="en-US" sz="2000" dirty="0"/>
              <a:t>环如</a:t>
            </a:r>
            <a:r>
              <a:rPr lang="zh-CN" altLang="en-US" sz="2000" dirty="0" smtClean="0"/>
              <a:t>图所</a:t>
            </a:r>
            <a:r>
              <a:rPr lang="zh-CN" altLang="en-US" sz="2000" dirty="0"/>
              <a:t>示，它跨越了长度区间</a:t>
            </a:r>
            <a:r>
              <a:rPr lang="en-US" altLang="zh-CN" sz="2000" dirty="0"/>
              <a:t>[0, </a:t>
            </a:r>
            <a:r>
              <a:rPr lang="en-US" altLang="zh-CN" sz="2000" dirty="0" smtClean="0"/>
              <a:t> 2</a:t>
            </a:r>
            <a:r>
              <a:rPr lang="en-US" altLang="zh-CN" sz="2000" baseline="30000" dirty="0" smtClean="0"/>
              <a:t>32  </a:t>
            </a:r>
            <a:r>
              <a:rPr lang="en-US" altLang="zh-CN" sz="2000" dirty="0" smtClean="0"/>
              <a:t>- 1</a:t>
            </a:r>
            <a:r>
              <a:rPr lang="en-US" altLang="zh-CN" sz="2000" dirty="0"/>
              <a:t>]</a:t>
            </a:r>
            <a:r>
              <a:rPr lang="zh-CN" altLang="en-US" sz="2000" dirty="0"/>
              <a:t>。</a:t>
            </a:r>
          </a:p>
        </p:txBody>
      </p:sp>
      <p:pic>
        <p:nvPicPr>
          <p:cNvPr id="2" name="图片 1"/>
          <p:cNvPicPr>
            <a:picLocks noChangeAspect="1"/>
          </p:cNvPicPr>
          <p:nvPr/>
        </p:nvPicPr>
        <p:blipFill>
          <a:blip r:embed="rId4" cstate="print"/>
          <a:stretch>
            <a:fillRect/>
          </a:stretch>
        </p:blipFill>
        <p:spPr>
          <a:xfrm>
            <a:off x="2667000" y="3124200"/>
            <a:ext cx="5428172" cy="3429351"/>
          </a:xfrm>
          <a:prstGeom prst="rect">
            <a:avLst/>
          </a:prstGeom>
        </p:spPr>
      </p:pic>
      <p:sp>
        <p:nvSpPr>
          <p:cNvPr id="7" name="矩形 6"/>
          <p:cNvSpPr/>
          <p:nvPr/>
        </p:nvSpPr>
        <p:spPr>
          <a:xfrm>
            <a:off x="762000" y="4343400"/>
            <a:ext cx="1737976"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cxnSp>
        <p:nvCxnSpPr>
          <p:cNvPr id="11" name="直接箭头连接符 10"/>
          <p:cNvCxnSpPr>
            <a:stCxn id="7" idx="3"/>
          </p:cNvCxnSpPr>
          <p:nvPr/>
        </p:nvCxnSpPr>
        <p:spPr>
          <a:xfrm>
            <a:off x="2499976" y="4490204"/>
            <a:ext cx="1462424" cy="38659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78936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914400" y="1143000"/>
            <a:ext cx="7620000" cy="1631216"/>
          </a:xfrm>
          <a:prstGeom prst="rect">
            <a:avLst/>
          </a:prstGeom>
          <a:noFill/>
        </p:spPr>
        <p:txBody>
          <a:bodyPr wrap="square" rtlCol="0">
            <a:spAutoFit/>
          </a:bodyPr>
          <a:lstStyle/>
          <a:p>
            <a:r>
              <a:rPr lang="zh-CN" altLang="en-US" sz="2000" dirty="0" smtClean="0"/>
              <a:t>      如</a:t>
            </a:r>
            <a:r>
              <a:rPr lang="zh-CN" altLang="en-US" sz="2000" dirty="0"/>
              <a:t>果</a:t>
            </a:r>
            <a:r>
              <a:rPr lang="en-US" altLang="zh-CN" sz="2000" dirty="0" err="1"/>
              <a:t>memchached</a:t>
            </a:r>
            <a:r>
              <a:rPr lang="zh-CN" altLang="en-US" sz="2000" dirty="0"/>
              <a:t>服务器集群扩容，比如上例中增加了服务器节点</a:t>
            </a:r>
            <a:r>
              <a:rPr lang="en-US" altLang="zh-CN" sz="2000" dirty="0" smtClean="0"/>
              <a:t>Node4</a:t>
            </a:r>
            <a:r>
              <a:rPr lang="zh-CN" altLang="en-US" sz="2000" dirty="0" smtClean="0"/>
              <a:t>（第</a:t>
            </a:r>
            <a:r>
              <a:rPr lang="en-US" altLang="zh-CN" sz="2000" dirty="0" smtClean="0"/>
              <a:t>4</a:t>
            </a:r>
            <a:r>
              <a:rPr lang="zh-CN" altLang="en-US" sz="2000" dirty="0" smtClean="0"/>
              <a:t>台服务器），</a:t>
            </a:r>
            <a:r>
              <a:rPr lang="zh-CN" altLang="en-US" sz="2000" dirty="0"/>
              <a:t>它在一致性</a:t>
            </a:r>
            <a:r>
              <a:rPr lang="en-US" altLang="zh-CN" sz="2000" dirty="0"/>
              <a:t>Hash</a:t>
            </a:r>
            <a:r>
              <a:rPr lang="zh-CN" altLang="en-US" sz="2000" dirty="0"/>
              <a:t>环上的位置比如说落在</a:t>
            </a:r>
            <a:r>
              <a:rPr lang="en-US" altLang="zh-CN" sz="2000" dirty="0"/>
              <a:t>Node1</a:t>
            </a:r>
            <a:r>
              <a:rPr lang="zh-CN" altLang="en-US" sz="2000" dirty="0"/>
              <a:t>与</a:t>
            </a:r>
            <a:r>
              <a:rPr lang="en-US" altLang="zh-CN" sz="2000" dirty="0"/>
              <a:t>Node2</a:t>
            </a:r>
            <a:r>
              <a:rPr lang="zh-CN" altLang="en-US" sz="2000" dirty="0"/>
              <a:t>之间的左下角位置（如</a:t>
            </a:r>
            <a:r>
              <a:rPr lang="zh-CN" altLang="en-US" sz="2000" dirty="0" smtClean="0"/>
              <a:t>图所</a:t>
            </a:r>
            <a:r>
              <a:rPr lang="zh-CN" altLang="en-US" sz="2000" dirty="0"/>
              <a:t>示），这就影响到了原来映射到</a:t>
            </a:r>
            <a:r>
              <a:rPr lang="en-US" altLang="zh-CN" sz="2000" dirty="0"/>
              <a:t>Node2</a:t>
            </a:r>
            <a:r>
              <a:rPr lang="zh-CN" altLang="en-US" sz="2000" dirty="0"/>
              <a:t>的一个数据项（绿色箭头），现在就改成映射到</a:t>
            </a:r>
            <a:r>
              <a:rPr lang="en-US" altLang="zh-CN" sz="2000" dirty="0" smtClean="0"/>
              <a:t>Node4</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2133600" y="2895600"/>
            <a:ext cx="5311521" cy="3384418"/>
          </a:xfrm>
          <a:prstGeom prst="rect">
            <a:avLst/>
          </a:prstGeom>
        </p:spPr>
      </p:pic>
      <p:sp>
        <p:nvSpPr>
          <p:cNvPr id="5" name="矩形 4"/>
          <p:cNvSpPr/>
          <p:nvPr/>
        </p:nvSpPr>
        <p:spPr>
          <a:xfrm>
            <a:off x="3352800" y="6400800"/>
            <a:ext cx="2763898"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扩容</a:t>
            </a:r>
            <a:r>
              <a:rPr lang="zh-CN" altLang="en-US" sz="2000" kern="100" dirty="0">
                <a:latin typeface="宋体" panose="02010600030101010101" pitchFamily="2" charset="-122"/>
                <a:cs typeface="Times New Roman" panose="02020603050405020304" pitchFamily="18" charset="0"/>
              </a:rPr>
              <a:t>后的一致性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spTree>
    <p:extLst>
      <p:ext uri="{BB962C8B-B14F-4D97-AF65-F5344CB8AC3E}">
        <p14:creationId xmlns:p14="http://schemas.microsoft.com/office/powerpoint/2010/main" xmlns="" val="2954999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838200" y="1219200"/>
            <a:ext cx="7772400" cy="2985433"/>
          </a:xfrm>
          <a:prstGeom prst="rect">
            <a:avLst/>
          </a:prstGeom>
          <a:noFill/>
        </p:spPr>
        <p:txBody>
          <a:bodyPr wrap="square" rtlCol="0">
            <a:spAutoFit/>
          </a:bodyPr>
          <a:lstStyle/>
          <a:p>
            <a:r>
              <a:rPr lang="zh-CN" altLang="en-US" sz="2800" b="1" dirty="0" smtClean="0"/>
              <a:t>一致性哈希算法的优势</a:t>
            </a:r>
            <a:endParaRPr lang="en-US" altLang="zh-CN" sz="2800" b="1" dirty="0" smtClean="0"/>
          </a:p>
          <a:p>
            <a:pPr>
              <a:spcBef>
                <a:spcPts val="1200"/>
              </a:spcBef>
            </a:pPr>
            <a:r>
              <a:rPr lang="en-US" altLang="zh-CN" sz="2000" dirty="0" smtClean="0"/>
              <a:t>1</a:t>
            </a:r>
            <a:r>
              <a:rPr lang="zh-CN" altLang="zh-CN" sz="2000" dirty="0" smtClean="0"/>
              <a:t>）扩容时一致性</a:t>
            </a:r>
            <a:r>
              <a:rPr lang="en-US" altLang="zh-CN" sz="2000" dirty="0" smtClean="0"/>
              <a:t>Hash</a:t>
            </a:r>
            <a:r>
              <a:rPr lang="zh-CN" altLang="zh-CN" sz="2000" dirty="0" smtClean="0"/>
              <a:t>算法只影响</a:t>
            </a:r>
            <a:r>
              <a:rPr lang="en-US" altLang="zh-CN" sz="2000" dirty="0" smtClean="0"/>
              <a:t>Hash</a:t>
            </a:r>
            <a:r>
              <a:rPr lang="zh-CN" altLang="zh-CN" sz="2000" dirty="0" smtClean="0"/>
              <a:t>环上新加入</a:t>
            </a:r>
            <a:r>
              <a:rPr lang="zh-CN" altLang="en-US" sz="2000" dirty="0" smtClean="0"/>
              <a:t>服务器</a:t>
            </a:r>
            <a:r>
              <a:rPr lang="zh-CN" altLang="zh-CN" sz="2000" dirty="0" smtClean="0"/>
              <a:t>节点与顺时针方向它身后节点这个区间的数据项，也即是影响是局部的而非全局性的；</a:t>
            </a:r>
          </a:p>
          <a:p>
            <a:pPr>
              <a:spcBef>
                <a:spcPts val="1200"/>
              </a:spcBef>
            </a:pPr>
            <a:r>
              <a:rPr lang="en-US" altLang="zh-CN" sz="2000" dirty="0" smtClean="0"/>
              <a:t>2</a:t>
            </a:r>
            <a:r>
              <a:rPr lang="zh-CN" altLang="zh-CN" sz="2000" dirty="0" smtClean="0"/>
              <a:t>）随着节点数增加，环上服务器节点排列越来越密，上述受影响区间会变得越来越小，原有映射关系保持正确性的概率越来越大，这就意味着服务器规模扩大反而使得一致性</a:t>
            </a:r>
            <a:r>
              <a:rPr lang="en-US" altLang="zh-CN" sz="2000" dirty="0" smtClean="0"/>
              <a:t>Hash</a:t>
            </a:r>
            <a:r>
              <a:rPr lang="zh-CN" altLang="zh-CN" sz="2000" dirty="0" smtClean="0"/>
              <a:t>算法的结果倾向稳定，这是算法的优势。</a:t>
            </a:r>
            <a:endParaRPr lang="zh-CN" altLang="zh-CN" sz="2000" dirty="0"/>
          </a:p>
        </p:txBody>
      </p:sp>
      <p:pic>
        <p:nvPicPr>
          <p:cNvPr id="9" name="图片 8"/>
          <p:cNvPicPr>
            <a:picLocks noChangeAspect="1"/>
          </p:cNvPicPr>
          <p:nvPr/>
        </p:nvPicPr>
        <p:blipFill>
          <a:blip r:embed="rId4" cstate="print"/>
          <a:stretch>
            <a:fillRect/>
          </a:stretch>
        </p:blipFill>
        <p:spPr>
          <a:xfrm>
            <a:off x="3276600" y="4038600"/>
            <a:ext cx="4185603" cy="2667000"/>
          </a:xfrm>
          <a:prstGeom prst="rect">
            <a:avLst/>
          </a:prstGeom>
        </p:spPr>
      </p:pic>
    </p:spTree>
    <p:extLst>
      <p:ext uri="{BB962C8B-B14F-4D97-AF65-F5344CB8AC3E}">
        <p14:creationId xmlns:p14="http://schemas.microsoft.com/office/powerpoint/2010/main" xmlns="" val="2954999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solidFill>
                  <a:srgbClr val="0823A8"/>
                </a:solidFill>
                <a:latin typeface="Calibri" panose="020F0502020204030204" pitchFamily="34" charset="0"/>
              </a:rPr>
              <a:t>内存数据库技术</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838200" y="1752600"/>
            <a:ext cx="7772400" cy="1015663"/>
          </a:xfrm>
          <a:prstGeom prst="rect">
            <a:avLst/>
          </a:prstGeom>
          <a:noFill/>
        </p:spPr>
        <p:txBody>
          <a:bodyPr wrap="square" rtlCol="0">
            <a:spAutoFit/>
          </a:bodyPr>
          <a:lstStyle/>
          <a:p>
            <a:r>
              <a:rPr lang="zh-CN" altLang="en-US" sz="2000" b="1" dirty="0" smtClean="0"/>
              <a:t>计算</a:t>
            </a:r>
            <a:r>
              <a:rPr lang="zh-CN" altLang="en-US" sz="2000" b="1" dirty="0"/>
              <a:t>架构</a:t>
            </a:r>
            <a:endParaRPr lang="zh-CN" altLang="en-US" sz="2000" dirty="0"/>
          </a:p>
          <a:p>
            <a:r>
              <a:rPr lang="zh-CN" altLang="en-US" sz="2000" dirty="0"/>
              <a:t> </a:t>
            </a:r>
            <a:r>
              <a:rPr lang="zh-CN" altLang="en-US" sz="2000" dirty="0" smtClean="0"/>
              <a:t>       一</a:t>
            </a:r>
            <a:r>
              <a:rPr lang="zh-CN" altLang="en-US" sz="2000" dirty="0"/>
              <a:t>个完整的数据库应用系统计算架构见</a:t>
            </a:r>
            <a:r>
              <a:rPr lang="zh-CN" altLang="en-US" sz="2000" dirty="0" smtClean="0"/>
              <a:t>图，</a:t>
            </a:r>
            <a:r>
              <a:rPr lang="zh-CN" altLang="en-US" sz="2000" dirty="0"/>
              <a:t>它包含应用层、高速缓存层、内存数据库层、磁盘数据库层（持久性存储）四个层次。</a:t>
            </a:r>
          </a:p>
        </p:txBody>
      </p:sp>
      <p:pic>
        <p:nvPicPr>
          <p:cNvPr id="2" name="图片 1"/>
          <p:cNvPicPr>
            <a:picLocks noChangeAspect="1"/>
          </p:cNvPicPr>
          <p:nvPr/>
        </p:nvPicPr>
        <p:blipFill>
          <a:blip r:embed="rId4" cstate="print"/>
          <a:stretch>
            <a:fillRect/>
          </a:stretch>
        </p:blipFill>
        <p:spPr>
          <a:xfrm>
            <a:off x="1905000" y="2895600"/>
            <a:ext cx="5822766" cy="3711034"/>
          </a:xfrm>
          <a:prstGeom prst="rect">
            <a:avLst/>
          </a:prstGeom>
        </p:spPr>
      </p:pic>
    </p:spTree>
    <p:extLst>
      <p:ext uri="{BB962C8B-B14F-4D97-AF65-F5344CB8AC3E}">
        <p14:creationId xmlns:p14="http://schemas.microsoft.com/office/powerpoint/2010/main" xmlns="" val="3048325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219200"/>
            <a:ext cx="7924800" cy="2169825"/>
          </a:xfrm>
          <a:prstGeom prst="rect">
            <a:avLst/>
          </a:prstGeom>
          <a:noFill/>
        </p:spPr>
        <p:txBody>
          <a:bodyPr wrap="square" rtlCol="0">
            <a:spAutoFit/>
          </a:bodyPr>
          <a:lstStyle/>
          <a:p>
            <a:pPr>
              <a:buFont typeface="Wingdings" pitchFamily="2" charset="2"/>
              <a:buChar char="n"/>
            </a:pPr>
            <a:r>
              <a:rPr lang="zh-CN" altLang="en-US" sz="2000" b="1" dirty="0"/>
              <a:t> </a:t>
            </a:r>
            <a:r>
              <a:rPr lang="zh-CN" altLang="en-US" sz="2000" b="1" dirty="0" smtClean="0"/>
              <a:t> 全</a:t>
            </a:r>
            <a:r>
              <a:rPr lang="zh-CN" altLang="en-US" sz="2000" b="1" dirty="0"/>
              <a:t>内存架</a:t>
            </a:r>
            <a:r>
              <a:rPr lang="zh-CN" altLang="en-US" sz="2000" b="1" dirty="0" smtClean="0"/>
              <a:t>构</a:t>
            </a:r>
            <a:endParaRPr lang="en-US" altLang="zh-CN" sz="2000" b="1" dirty="0" smtClean="0"/>
          </a:p>
          <a:p>
            <a:pPr>
              <a:spcBef>
                <a:spcPts val="1200"/>
              </a:spcBef>
            </a:pPr>
            <a:r>
              <a:rPr lang="en-US" altLang="zh-CN" sz="2000" dirty="0"/>
              <a:t> </a:t>
            </a:r>
            <a:r>
              <a:rPr lang="en-US" altLang="zh-CN" sz="2000" dirty="0" smtClean="0"/>
              <a:t>    </a:t>
            </a:r>
            <a:r>
              <a:rPr lang="zh-CN" altLang="en-US" sz="2000" dirty="0" smtClean="0"/>
              <a:t>为了</a:t>
            </a:r>
            <a:r>
              <a:rPr lang="zh-CN" altLang="en-US" sz="2000" dirty="0"/>
              <a:t>提高数据访问速度，一种理想的模式是把全部数据存储在内存中，所有的数据计算和事务性操作均在内存中完成，如</a:t>
            </a:r>
            <a:r>
              <a:rPr lang="zh-CN" altLang="en-US" sz="2000" dirty="0" smtClean="0"/>
              <a:t>图所</a:t>
            </a:r>
            <a:r>
              <a:rPr lang="zh-CN" altLang="en-US" sz="2000" dirty="0"/>
              <a:t>示。但这种结构立即会带来如下问题：</a:t>
            </a:r>
          </a:p>
          <a:p>
            <a:pPr>
              <a:spcBef>
                <a:spcPts val="600"/>
              </a:spcBef>
              <a:buFont typeface="Wingdings" pitchFamily="2" charset="2"/>
              <a:buChar char="ü"/>
            </a:pPr>
            <a:r>
              <a:rPr lang="zh-CN" altLang="en-US" sz="2000" dirty="0"/>
              <a:t> </a:t>
            </a:r>
            <a:r>
              <a:rPr lang="zh-CN" altLang="en-US" sz="2000" dirty="0" smtClean="0"/>
              <a:t> 机器</a:t>
            </a:r>
            <a:r>
              <a:rPr lang="zh-CN" altLang="en-US" sz="2000" dirty="0"/>
              <a:t>主内存空间有限，难以一次性装载全部的数据库数据；</a:t>
            </a:r>
          </a:p>
          <a:p>
            <a:endParaRPr lang="zh-CN" altLang="en-US" sz="2000" dirty="0"/>
          </a:p>
        </p:txBody>
      </p:sp>
      <p:pic>
        <p:nvPicPr>
          <p:cNvPr id="4" name="图片 3"/>
          <p:cNvPicPr>
            <a:picLocks noChangeAspect="1"/>
          </p:cNvPicPr>
          <p:nvPr/>
        </p:nvPicPr>
        <p:blipFill>
          <a:blip r:embed="rId4" cstate="print"/>
          <a:stretch>
            <a:fillRect/>
          </a:stretch>
        </p:blipFill>
        <p:spPr>
          <a:xfrm>
            <a:off x="4419599" y="3200400"/>
            <a:ext cx="4048361" cy="3276600"/>
          </a:xfrm>
          <a:prstGeom prst="rect">
            <a:avLst/>
          </a:prstGeom>
        </p:spPr>
      </p:pic>
      <p:sp>
        <p:nvSpPr>
          <p:cNvPr id="7" name="文本框 6"/>
          <p:cNvSpPr txBox="1"/>
          <p:nvPr/>
        </p:nvSpPr>
        <p:spPr>
          <a:xfrm>
            <a:off x="762000" y="3048000"/>
            <a:ext cx="3657600" cy="2323713"/>
          </a:xfrm>
          <a:prstGeom prst="rect">
            <a:avLst/>
          </a:prstGeom>
          <a:noFill/>
        </p:spPr>
        <p:txBody>
          <a:bodyPr wrap="square" rtlCol="0">
            <a:spAutoFit/>
          </a:bodyPr>
          <a:lstStyle/>
          <a:p>
            <a:pPr>
              <a:buFont typeface="Wingdings" pitchFamily="2" charset="2"/>
              <a:buChar char="ü"/>
            </a:pPr>
            <a:r>
              <a:rPr lang="zh-CN" altLang="en-US" sz="2000" dirty="0"/>
              <a:t> </a:t>
            </a:r>
            <a:r>
              <a:rPr lang="zh-CN" altLang="en-US" sz="2000" dirty="0" smtClean="0"/>
              <a:t> 内存</a:t>
            </a:r>
            <a:r>
              <a:rPr lang="zh-CN" altLang="en-US" sz="2000" dirty="0"/>
              <a:t>并非持久化存储介质，一旦断电或系统重</a:t>
            </a:r>
            <a:r>
              <a:rPr lang="zh-CN" altLang="en-US" sz="2000" dirty="0" smtClean="0"/>
              <a:t>启，数据</a:t>
            </a:r>
            <a:r>
              <a:rPr lang="zh-CN" altLang="en-US" sz="2000" dirty="0"/>
              <a:t>就会丢失；</a:t>
            </a:r>
          </a:p>
          <a:p>
            <a:pPr>
              <a:spcBef>
                <a:spcPts val="600"/>
              </a:spcBef>
              <a:buFont typeface="Wingdings" pitchFamily="2" charset="2"/>
              <a:buChar char="ü"/>
            </a:pPr>
            <a:r>
              <a:rPr lang="zh-CN" altLang="en-US" sz="2000" dirty="0"/>
              <a:t> </a:t>
            </a:r>
            <a:r>
              <a:rPr lang="zh-CN" altLang="en-US" sz="2000" dirty="0" smtClean="0"/>
              <a:t> 系统</a:t>
            </a:r>
            <a:r>
              <a:rPr lang="zh-CN" altLang="en-US" sz="2000" dirty="0"/>
              <a:t>扩展性差，如果加入新的机器，无法立即对新机器的内存空间进行寻址，需要修改程序代码。</a:t>
            </a:r>
          </a:p>
        </p:txBody>
      </p:sp>
    </p:spTree>
    <p:extLst>
      <p:ext uri="{BB962C8B-B14F-4D97-AF65-F5344CB8AC3E}">
        <p14:creationId xmlns:p14="http://schemas.microsoft.com/office/powerpoint/2010/main" xmlns="" val="2841698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19200"/>
            <a:ext cx="7772400" cy="1477328"/>
          </a:xfrm>
          <a:prstGeom prst="rect">
            <a:avLst/>
          </a:prstGeom>
          <a:noFill/>
        </p:spPr>
        <p:txBody>
          <a:bodyPr wrap="square" rtlCol="0">
            <a:spAutoFit/>
          </a:bodyPr>
          <a:lstStyle/>
          <a:p>
            <a:pPr>
              <a:buFont typeface="Wingdings" pitchFamily="2" charset="2"/>
              <a:buChar char="n"/>
            </a:pPr>
            <a:r>
              <a:rPr lang="zh-CN" altLang="en-US" sz="2000" b="1" dirty="0"/>
              <a:t> </a:t>
            </a:r>
            <a:r>
              <a:rPr lang="zh-CN" altLang="en-US" sz="2000" b="1" dirty="0" smtClean="0"/>
              <a:t> 读写</a:t>
            </a:r>
            <a:r>
              <a:rPr lang="zh-CN" altLang="en-US" sz="2000" b="1" dirty="0"/>
              <a:t>分离架构</a:t>
            </a:r>
          </a:p>
          <a:p>
            <a:pPr>
              <a:spcBef>
                <a:spcPts val="1200"/>
              </a:spcBef>
            </a:pPr>
            <a:r>
              <a:rPr lang="zh-CN" altLang="en-US" sz="2000" dirty="0"/>
              <a:t> </a:t>
            </a:r>
            <a:r>
              <a:rPr lang="zh-CN" altLang="en-US" sz="2000" dirty="0" smtClean="0"/>
              <a:t>    为了</a:t>
            </a:r>
            <a:r>
              <a:rPr lang="zh-CN" altLang="en-US" sz="2000" dirty="0"/>
              <a:t>克服全内存数据库无法提供及时的持久性存储的缺点，我们在系统中增加了磁盘存储，但为了提高数据访问速度，又在内存中另外实现了一套存储结构或内存数据库，如</a:t>
            </a:r>
            <a:r>
              <a:rPr lang="zh-CN" altLang="en-US" sz="2000" dirty="0" smtClean="0"/>
              <a:t>图所</a:t>
            </a:r>
            <a:r>
              <a:rPr lang="zh-CN" altLang="en-US" sz="2000" dirty="0"/>
              <a:t>示</a:t>
            </a:r>
            <a:r>
              <a:rPr lang="zh-CN" altLang="en-US" sz="2000" dirty="0" smtClean="0"/>
              <a:t>。</a:t>
            </a:r>
            <a:endParaRPr lang="zh-CN" altLang="en-US" sz="2000" dirty="0"/>
          </a:p>
        </p:txBody>
      </p:sp>
      <p:pic>
        <p:nvPicPr>
          <p:cNvPr id="2" name="图片 1"/>
          <p:cNvPicPr>
            <a:picLocks noChangeAspect="1"/>
          </p:cNvPicPr>
          <p:nvPr/>
        </p:nvPicPr>
        <p:blipFill>
          <a:blip r:embed="rId4" cstate="print"/>
          <a:stretch>
            <a:fillRect/>
          </a:stretch>
        </p:blipFill>
        <p:spPr>
          <a:xfrm>
            <a:off x="4648200" y="2819400"/>
            <a:ext cx="3886200" cy="3752486"/>
          </a:xfrm>
          <a:prstGeom prst="rect">
            <a:avLst/>
          </a:prstGeom>
        </p:spPr>
      </p:pic>
      <p:sp>
        <p:nvSpPr>
          <p:cNvPr id="9" name="文本框 8"/>
          <p:cNvSpPr txBox="1"/>
          <p:nvPr/>
        </p:nvSpPr>
        <p:spPr>
          <a:xfrm>
            <a:off x="609600" y="2743200"/>
            <a:ext cx="3810000" cy="3170099"/>
          </a:xfrm>
          <a:prstGeom prst="rect">
            <a:avLst/>
          </a:prstGeom>
          <a:noFill/>
        </p:spPr>
        <p:txBody>
          <a:bodyPr wrap="square" rtlCol="0">
            <a:spAutoFit/>
          </a:bodyPr>
          <a:lstStyle/>
          <a:p>
            <a:r>
              <a:rPr lang="zh-CN" altLang="en-US" sz="2000" dirty="0" smtClean="0"/>
              <a:t>     读数</a:t>
            </a:r>
            <a:r>
              <a:rPr lang="zh-CN" altLang="en-US" sz="2000" dirty="0"/>
              <a:t>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spTree>
    <p:extLst>
      <p:ext uri="{BB962C8B-B14F-4D97-AF65-F5344CB8AC3E}">
        <p14:creationId xmlns:p14="http://schemas.microsoft.com/office/powerpoint/2010/main" xmlns="" val="3640071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6002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存储结构访问速度比较</a:t>
            </a:r>
            <a:endParaRPr lang="zh-CN" altLang="en-US" sz="3200" b="1" dirty="0">
              <a:solidFill>
                <a:srgbClr val="0823A8"/>
              </a:solidFill>
              <a:latin typeface="Calibri" panose="020F0502020204030204" pitchFamily="34" charset="0"/>
            </a:endParaRPr>
          </a:p>
        </p:txBody>
      </p:sp>
      <p:pic>
        <p:nvPicPr>
          <p:cNvPr id="8" name="图片 7" descr="C:\Users\朱迅\Desktop\图16-2.png图16-2"/>
          <p:cNvPicPr/>
          <p:nvPr/>
        </p:nvPicPr>
        <p:blipFill>
          <a:blip r:embed="rId4" cstate="print"/>
          <a:srcRect/>
          <a:stretch>
            <a:fillRect/>
          </a:stretch>
        </p:blipFill>
        <p:spPr>
          <a:xfrm>
            <a:off x="228600" y="2895600"/>
            <a:ext cx="5029200" cy="3124200"/>
          </a:xfrm>
          <a:prstGeom prst="rect">
            <a:avLst/>
          </a:prstGeom>
          <a:noFill/>
        </p:spPr>
      </p:pic>
      <p:graphicFrame>
        <p:nvGraphicFramePr>
          <p:cNvPr id="10" name="表格 9"/>
          <p:cNvGraphicFramePr>
            <a:graphicFrameLocks noGrp="1"/>
          </p:cNvGraphicFramePr>
          <p:nvPr/>
        </p:nvGraphicFramePr>
        <p:xfrm>
          <a:off x="5410200" y="3276600"/>
          <a:ext cx="3543300" cy="2209799"/>
        </p:xfrm>
        <a:graphic>
          <a:graphicData uri="http://schemas.openxmlformats.org/drawingml/2006/table">
            <a:tbl>
              <a:tblPr/>
              <a:tblGrid>
                <a:gridCol w="2045245"/>
                <a:gridCol w="1498055"/>
              </a:tblGrid>
              <a:tr h="438055">
                <a:tc>
                  <a:txBody>
                    <a:bodyPr/>
                    <a:lstStyle/>
                    <a:p>
                      <a:pPr indent="127000" algn="ctr">
                        <a:lnSpc>
                          <a:spcPts val="1300"/>
                        </a:lnSpc>
                        <a:spcBef>
                          <a:spcPts val="25"/>
                        </a:spcBef>
                        <a:spcAft>
                          <a:spcPts val="0"/>
                        </a:spcAft>
                      </a:pPr>
                      <a:r>
                        <a:rPr lang="zh-CN" sz="1800" b="1" kern="0" dirty="0">
                          <a:latin typeface="Times New Roman"/>
                          <a:ea typeface="宋体"/>
                          <a:cs typeface="宋体"/>
                        </a:rPr>
                        <a:t>操作</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300"/>
                        </a:lnSpc>
                        <a:spcBef>
                          <a:spcPts val="25"/>
                        </a:spcBef>
                        <a:spcAft>
                          <a:spcPts val="0"/>
                        </a:spcAft>
                      </a:pPr>
                      <a:r>
                        <a:rPr lang="zh-CN" sz="1800" b="1" kern="0" spc="-10" dirty="0">
                          <a:latin typeface="Times New Roman"/>
                          <a:ea typeface="宋体"/>
                          <a:cs typeface="宋体"/>
                        </a:rPr>
                        <a:t>时间</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dirty="0">
                          <a:latin typeface="Times New Roman"/>
                          <a:ea typeface="宋体"/>
                          <a:cs typeface="宋体"/>
                        </a:rPr>
                        <a:t>主内存访问</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100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a:latin typeface="Times New Roman"/>
                          <a:ea typeface="宋体"/>
                          <a:cs typeface="宋体"/>
                        </a:rPr>
                        <a:t>内存顺序读取</a:t>
                      </a:r>
                      <a:r>
                        <a:rPr lang="zh-CN" sz="1200" kern="0">
                          <a:latin typeface="Times New Roman"/>
                          <a:ea typeface="宋体"/>
                          <a:cs typeface="Times New Roman"/>
                        </a:rPr>
                        <a:t> </a:t>
                      </a:r>
                      <a:r>
                        <a:rPr lang="en-US" sz="1200" kern="0">
                          <a:latin typeface="Times New Roman"/>
                          <a:ea typeface="宋体"/>
                          <a:cs typeface="Arial"/>
                        </a:rPr>
                        <a:t>1 MB</a:t>
                      </a:r>
                      <a:r>
                        <a:rPr lang="zh-CN" sz="1200" kern="0">
                          <a:latin typeface="Times New Roman"/>
                          <a:ea typeface="宋体"/>
                          <a:cs typeface="Arial"/>
                        </a:rPr>
                        <a:t>数据</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250 000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8055">
                <a:tc>
                  <a:txBody>
                    <a:bodyPr/>
                    <a:lstStyle/>
                    <a:p>
                      <a:pPr indent="127000" algn="just">
                        <a:lnSpc>
                          <a:spcPts val="1300"/>
                        </a:lnSpc>
                        <a:spcBef>
                          <a:spcPts val="25"/>
                        </a:spcBef>
                        <a:spcAft>
                          <a:spcPts val="0"/>
                        </a:spcAft>
                      </a:pPr>
                      <a:r>
                        <a:rPr lang="zh-CN" sz="1200" kern="0">
                          <a:latin typeface="Times New Roman"/>
                          <a:ea typeface="宋体"/>
                          <a:cs typeface="宋体"/>
                        </a:rPr>
                        <a:t>磁盘寻道</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5 000 000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579">
                <a:tc>
                  <a:txBody>
                    <a:bodyPr/>
                    <a:lstStyle/>
                    <a:p>
                      <a:pPr indent="127000" algn="just">
                        <a:lnSpc>
                          <a:spcPts val="1300"/>
                        </a:lnSpc>
                        <a:spcBef>
                          <a:spcPts val="25"/>
                        </a:spcBef>
                        <a:spcAft>
                          <a:spcPts val="0"/>
                        </a:spcAft>
                      </a:pPr>
                      <a:r>
                        <a:rPr lang="zh-CN" sz="1200" kern="0">
                          <a:latin typeface="Times New Roman"/>
                          <a:ea typeface="宋体"/>
                          <a:cs typeface="宋体"/>
                        </a:rPr>
                        <a:t>磁盘顺序读取</a:t>
                      </a:r>
                      <a:r>
                        <a:rPr lang="zh-CN" sz="1200" kern="0">
                          <a:latin typeface="Times New Roman"/>
                          <a:ea typeface="宋体"/>
                          <a:cs typeface="Times New Roman"/>
                        </a:rPr>
                        <a:t> </a:t>
                      </a:r>
                      <a:r>
                        <a:rPr lang="en-US" sz="1200" kern="0">
                          <a:latin typeface="Times New Roman"/>
                          <a:ea typeface="宋体"/>
                          <a:cs typeface="Arial"/>
                        </a:rPr>
                        <a:t>1 MB</a:t>
                      </a:r>
                      <a:r>
                        <a:rPr lang="zh-CN" sz="1200" kern="0">
                          <a:latin typeface="Times New Roman"/>
                          <a:ea typeface="宋体"/>
                          <a:cs typeface="Arial"/>
                        </a:rPr>
                        <a:t>数据</a:t>
                      </a:r>
                      <a:endParaRPr lang="zh-CN" sz="12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300"/>
                        </a:lnSpc>
                        <a:spcBef>
                          <a:spcPts val="25"/>
                        </a:spcBef>
                        <a:spcAft>
                          <a:spcPts val="0"/>
                        </a:spcAft>
                      </a:pPr>
                      <a:r>
                        <a:rPr lang="en-US" sz="1200" kern="0" dirty="0">
                          <a:latin typeface="Times New Roman"/>
                          <a:ea typeface="宋体"/>
                          <a:cs typeface="Arial"/>
                        </a:rPr>
                        <a:t>  30 000 000</a:t>
                      </a:r>
                      <a:r>
                        <a:rPr lang="en-US" sz="1200" kern="0" dirty="0">
                          <a:latin typeface="Times New Roman"/>
                          <a:ea typeface="宋体"/>
                          <a:cs typeface="Times New Roman"/>
                        </a:rPr>
                        <a:t> </a:t>
                      </a:r>
                      <a:r>
                        <a:rPr lang="en-US" sz="1200" kern="0" dirty="0">
                          <a:latin typeface="Times New Roman"/>
                          <a:ea typeface="宋体"/>
                          <a:cs typeface="宋体"/>
                        </a:rPr>
                        <a:t>ns</a:t>
                      </a:r>
                      <a:endParaRPr lang="zh-CN" sz="12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533400" y="1143000"/>
            <a:ext cx="8077200" cy="2400657"/>
          </a:xfrm>
          <a:prstGeom prst="rect">
            <a:avLst/>
          </a:prstGeom>
          <a:noFill/>
        </p:spPr>
        <p:txBody>
          <a:bodyPr wrap="square" rtlCol="0">
            <a:spAutoFit/>
          </a:bodyPr>
          <a:lstStyle/>
          <a:p>
            <a:pPr>
              <a:buFont typeface="Wingdings" pitchFamily="2" charset="2"/>
              <a:buChar char="n"/>
            </a:pPr>
            <a:r>
              <a:rPr lang="zh-CN" altLang="en-US" sz="2000" b="1" dirty="0"/>
              <a:t> </a:t>
            </a:r>
            <a:r>
              <a:rPr lang="zh-CN" altLang="en-US" sz="2000" b="1" dirty="0" smtClean="0"/>
              <a:t> 混合</a:t>
            </a:r>
            <a:r>
              <a:rPr lang="zh-CN" altLang="en-US" sz="2000" b="1" dirty="0"/>
              <a:t>分区架构（</a:t>
            </a:r>
            <a:r>
              <a:rPr lang="en-US" altLang="zh-CN" sz="2000" b="1" dirty="0"/>
              <a:t>Hybrid Shard</a:t>
            </a:r>
            <a:r>
              <a:rPr lang="zh-CN" altLang="en-US" sz="2000" b="1" dirty="0"/>
              <a:t>）</a:t>
            </a:r>
          </a:p>
          <a:p>
            <a:pPr>
              <a:spcBef>
                <a:spcPts val="1200"/>
              </a:spcBef>
            </a:pPr>
            <a:r>
              <a:rPr lang="zh-CN" altLang="en-US" sz="2000" dirty="0" smtClean="0"/>
              <a:t>     即使</a:t>
            </a:r>
            <a:r>
              <a:rPr lang="zh-CN" altLang="en-US" sz="2000" dirty="0"/>
              <a:t>采用可扩容的集群架构仍需解决内存数据持久化问题，因此在集群分区方中采用混合模式（</a:t>
            </a:r>
            <a:r>
              <a:rPr lang="en-US" altLang="zh-CN" sz="2000" dirty="0"/>
              <a:t>Hybrid Shard</a:t>
            </a:r>
            <a:r>
              <a:rPr lang="zh-CN" altLang="en-US" sz="2000" dirty="0"/>
              <a:t>），即每个分区由一个内存数据库节点和一个</a:t>
            </a:r>
            <a:r>
              <a:rPr lang="en-US" altLang="zh-CN" sz="2000" dirty="0"/>
              <a:t>MySQL</a:t>
            </a:r>
            <a:r>
              <a:rPr lang="zh-CN" altLang="en-US" sz="2000" dirty="0"/>
              <a:t>节点共同组成。原来一个</a:t>
            </a:r>
            <a:r>
              <a:rPr lang="en-US" altLang="zh-CN" sz="2000" dirty="0"/>
              <a:t>MySQL</a:t>
            </a:r>
            <a:r>
              <a:rPr lang="zh-CN" altLang="en-US" sz="2000" dirty="0"/>
              <a:t>节点承担的一个水平分区现在变成 </a:t>
            </a:r>
            <a:r>
              <a:rPr lang="zh-CN" altLang="en-US" sz="2000" dirty="0" smtClean="0"/>
              <a:t>    </a:t>
            </a:r>
            <a:r>
              <a:rPr lang="en-US" altLang="zh-CN" sz="2000" dirty="0" smtClean="0"/>
              <a:t>H-Shard </a:t>
            </a:r>
            <a:r>
              <a:rPr lang="en-US" altLang="zh-CN" sz="2000" dirty="0"/>
              <a:t>= MMDB + MySQL. </a:t>
            </a:r>
          </a:p>
          <a:p>
            <a:r>
              <a:rPr lang="en-US" altLang="zh-CN" sz="2000" dirty="0" smtClean="0"/>
              <a:t>        </a:t>
            </a:r>
            <a:r>
              <a:rPr lang="zh-CN" altLang="en-US" sz="2000" dirty="0" smtClean="0"/>
              <a:t>这</a:t>
            </a:r>
            <a:r>
              <a:rPr lang="zh-CN" altLang="en-US" sz="2000" dirty="0"/>
              <a:t>种混合分区数据库架构将形成水平方向的多分区、垂直方向的二级数据库（</a:t>
            </a:r>
            <a:r>
              <a:rPr lang="en-US" altLang="zh-CN" sz="2000" dirty="0"/>
              <a:t>2-Level DB</a:t>
            </a:r>
            <a:r>
              <a:rPr lang="zh-CN" altLang="en-US" sz="2000" dirty="0"/>
              <a:t>），如</a:t>
            </a:r>
            <a:r>
              <a:rPr lang="zh-CN" altLang="en-US" sz="2000" dirty="0" smtClean="0"/>
              <a:t>图所</a:t>
            </a:r>
            <a:r>
              <a:rPr lang="zh-CN" altLang="en-US" sz="2000" dirty="0"/>
              <a:t>示。</a:t>
            </a:r>
          </a:p>
        </p:txBody>
      </p:sp>
      <p:pic>
        <p:nvPicPr>
          <p:cNvPr id="4" name="图片 3"/>
          <p:cNvPicPr>
            <a:picLocks noChangeAspect="1"/>
          </p:cNvPicPr>
          <p:nvPr/>
        </p:nvPicPr>
        <p:blipFill>
          <a:blip r:embed="rId4" cstate="print"/>
          <a:stretch>
            <a:fillRect/>
          </a:stretch>
        </p:blipFill>
        <p:spPr>
          <a:xfrm>
            <a:off x="1905000" y="3581400"/>
            <a:ext cx="5562600" cy="3053976"/>
          </a:xfrm>
          <a:prstGeom prst="rect">
            <a:avLst/>
          </a:prstGeom>
        </p:spPr>
      </p:pic>
    </p:spTree>
    <p:extLst>
      <p:ext uri="{BB962C8B-B14F-4D97-AF65-F5344CB8AC3E}">
        <p14:creationId xmlns:p14="http://schemas.microsoft.com/office/powerpoint/2010/main" xmlns="" val="34079618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内存数据库产品</a:t>
            </a:r>
            <a:endParaRPr lang="zh-CN" altLang="en-US" sz="2800" b="1" dirty="0">
              <a:latin typeface="Calibri" panose="020F0502020204030204" pitchFamily="34" charset="0"/>
            </a:endParaRPr>
          </a:p>
        </p:txBody>
      </p:sp>
      <p:sp>
        <p:nvSpPr>
          <p:cNvPr id="3" name="文本框 2"/>
          <p:cNvSpPr txBox="1"/>
          <p:nvPr/>
        </p:nvSpPr>
        <p:spPr>
          <a:xfrm>
            <a:off x="762000" y="1676400"/>
            <a:ext cx="7772400" cy="1015663"/>
          </a:xfrm>
          <a:prstGeom prst="rect">
            <a:avLst/>
          </a:prstGeom>
          <a:noFill/>
        </p:spPr>
        <p:txBody>
          <a:bodyPr wrap="square" rtlCol="0">
            <a:spAutoFit/>
          </a:bodyPr>
          <a:lstStyle/>
          <a:p>
            <a:r>
              <a:rPr lang="zh-CN" altLang="en-US" sz="2000" dirty="0"/>
              <a:t> </a:t>
            </a:r>
            <a:r>
              <a:rPr lang="zh-CN" altLang="en-US" sz="2000" dirty="0" smtClean="0"/>
              <a:t>     德国</a:t>
            </a:r>
            <a:r>
              <a:rPr lang="en-US" altLang="zh-CN" sz="2000" dirty="0"/>
              <a:t>SAP</a:t>
            </a:r>
            <a:r>
              <a:rPr lang="zh-CN" altLang="en-US" sz="2000" dirty="0"/>
              <a:t>公司的</a:t>
            </a:r>
            <a:r>
              <a:rPr lang="en-US" altLang="zh-CN" sz="2000" dirty="0"/>
              <a:t>HANA</a:t>
            </a:r>
            <a:r>
              <a:rPr lang="zh-CN" altLang="en-US" sz="2000" dirty="0"/>
              <a:t>（</a:t>
            </a:r>
            <a:r>
              <a:rPr lang="en-US" altLang="zh-CN" sz="2000" dirty="0"/>
              <a:t>High-performance Analytic Appliance</a:t>
            </a:r>
            <a:r>
              <a:rPr lang="zh-CN" altLang="en-US" sz="2000" dirty="0"/>
              <a:t>）是一个软硬件结合支持内存计算模式的高性能计算分析平台。</a:t>
            </a:r>
            <a:r>
              <a:rPr lang="en-US" altLang="zh-CN" sz="2000" dirty="0"/>
              <a:t>HANA</a:t>
            </a:r>
            <a:r>
              <a:rPr lang="zh-CN" altLang="en-US" sz="2000" dirty="0"/>
              <a:t>的分层计算模式如</a:t>
            </a:r>
            <a:r>
              <a:rPr lang="zh-CN" altLang="en-US" sz="2000" dirty="0" smtClean="0"/>
              <a:t>图所示。</a:t>
            </a:r>
            <a:endParaRPr lang="zh-CN" altLang="en-US" sz="2000" dirty="0"/>
          </a:p>
        </p:txBody>
      </p:sp>
      <p:pic>
        <p:nvPicPr>
          <p:cNvPr id="2" name="图片 1"/>
          <p:cNvPicPr>
            <a:picLocks noChangeAspect="1"/>
          </p:cNvPicPr>
          <p:nvPr/>
        </p:nvPicPr>
        <p:blipFill>
          <a:blip r:embed="rId4" cstate="print"/>
          <a:stretch>
            <a:fillRect/>
          </a:stretch>
        </p:blipFill>
        <p:spPr>
          <a:xfrm>
            <a:off x="1752600" y="2743200"/>
            <a:ext cx="5410200" cy="3574161"/>
          </a:xfrm>
          <a:prstGeom prst="rect">
            <a:avLst/>
          </a:prstGeom>
        </p:spPr>
      </p:pic>
      <p:sp>
        <p:nvSpPr>
          <p:cNvPr id="5" name="矩形 4"/>
          <p:cNvSpPr/>
          <p:nvPr/>
        </p:nvSpPr>
        <p:spPr>
          <a:xfrm>
            <a:off x="3200400" y="6324600"/>
            <a:ext cx="2441694" cy="369332"/>
          </a:xfrm>
          <a:prstGeom prst="rect">
            <a:avLst/>
          </a:prstGeom>
        </p:spPr>
        <p:txBody>
          <a:bodyPr wrap="none">
            <a:spAutoFit/>
          </a:bodyPr>
          <a:lstStyle/>
          <a:p>
            <a:r>
              <a:rPr lang="en-US" altLang="zh-CN" dirty="0" smtClean="0"/>
              <a:t>HANA</a:t>
            </a:r>
            <a:r>
              <a:rPr lang="zh-CN" altLang="en-US" dirty="0"/>
              <a:t>的分层计算模式</a:t>
            </a:r>
          </a:p>
        </p:txBody>
      </p:sp>
    </p:spTree>
    <p:extLst>
      <p:ext uri="{BB962C8B-B14F-4D97-AF65-F5344CB8AC3E}">
        <p14:creationId xmlns:p14="http://schemas.microsoft.com/office/powerpoint/2010/main" xmlns="" val="173272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23220"/>
          </a:xfrm>
          <a:prstGeom prst="rect">
            <a:avLst/>
          </a:prstGeom>
          <a:noFill/>
          <a:ln w="9525">
            <a:noFill/>
            <a:miter lim="800000"/>
          </a:ln>
        </p:spPr>
        <p:txBody>
          <a:bodyPr>
            <a:spAutoFit/>
          </a:bodyPr>
          <a:lstStyle/>
          <a:p>
            <a:r>
              <a:rPr lang="en-US" altLang="zh-CN" sz="2800" b="1" dirty="0" smtClean="0">
                <a:latin typeface="Calibri" panose="020F0502020204030204" pitchFamily="34" charset="0"/>
              </a:rPr>
              <a:t>HANA</a:t>
            </a:r>
            <a:r>
              <a:rPr lang="zh-CN" altLang="en-US" sz="2800" b="1" dirty="0" smtClean="0">
                <a:latin typeface="Calibri" panose="020F0502020204030204" pitchFamily="34" charset="0"/>
              </a:rPr>
              <a:t>内存数据库</a:t>
            </a:r>
            <a:endParaRPr lang="zh-CN" altLang="en-US" sz="2800" b="1" dirty="0">
              <a:latin typeface="Calibri" panose="020F0502020204030204" pitchFamily="34" charset="0"/>
            </a:endParaRPr>
          </a:p>
        </p:txBody>
      </p:sp>
      <p:sp>
        <p:nvSpPr>
          <p:cNvPr id="3" name="文本框 2"/>
          <p:cNvSpPr txBox="1"/>
          <p:nvPr/>
        </p:nvSpPr>
        <p:spPr>
          <a:xfrm>
            <a:off x="737559" y="1631225"/>
            <a:ext cx="7772400" cy="1015663"/>
          </a:xfrm>
          <a:prstGeom prst="rect">
            <a:avLst/>
          </a:prstGeom>
          <a:noFill/>
        </p:spPr>
        <p:txBody>
          <a:bodyPr wrap="square" rtlCol="0">
            <a:spAutoFit/>
          </a:bodyPr>
          <a:lstStyle/>
          <a:p>
            <a:r>
              <a:rPr lang="zh-CN" altLang="en-US" sz="2000" dirty="0" smtClean="0"/>
              <a:t>      对</a:t>
            </a:r>
            <a:r>
              <a:rPr lang="zh-CN" altLang="en-US" sz="2000" dirty="0"/>
              <a:t>应于上述分层计算模式，</a:t>
            </a:r>
            <a:r>
              <a:rPr lang="en-US" altLang="zh-CN" sz="2000" dirty="0"/>
              <a:t>HANA</a:t>
            </a:r>
            <a:r>
              <a:rPr lang="zh-CN" altLang="en-US" sz="2000" dirty="0"/>
              <a:t>设计了</a:t>
            </a:r>
            <a:r>
              <a:rPr lang="zh-CN" altLang="en-US" sz="2000" dirty="0" smtClean="0"/>
              <a:t>图所</a:t>
            </a:r>
            <a:r>
              <a:rPr lang="zh-CN" altLang="en-US" sz="2000" dirty="0"/>
              <a:t>示的计算架构。可以看出，图中</a:t>
            </a:r>
            <a:r>
              <a:rPr lang="en-US" altLang="zh-CN" sz="2000" dirty="0"/>
              <a:t>SAP HANA Database</a:t>
            </a:r>
            <a:r>
              <a:rPr lang="zh-CN" altLang="en-US" sz="2000" dirty="0"/>
              <a:t>子系统主要提供数据存储、预处理、计算分析</a:t>
            </a:r>
            <a:r>
              <a:rPr lang="zh-CN" altLang="en-US" sz="2000" dirty="0" smtClean="0"/>
              <a:t>、支持</a:t>
            </a:r>
            <a:endParaRPr lang="zh-CN" altLang="en-US" sz="2000" dirty="0"/>
          </a:p>
        </p:txBody>
      </p:sp>
      <p:sp>
        <p:nvSpPr>
          <p:cNvPr id="5" name="矩形 4"/>
          <p:cNvSpPr/>
          <p:nvPr/>
        </p:nvSpPr>
        <p:spPr>
          <a:xfrm>
            <a:off x="4724400" y="6248400"/>
            <a:ext cx="2505814" cy="369332"/>
          </a:xfrm>
          <a:prstGeom prst="rect">
            <a:avLst/>
          </a:prstGeom>
        </p:spPr>
        <p:txBody>
          <a:bodyPr wrap="none">
            <a:spAutoFit/>
          </a:bodyPr>
          <a:lstStyle/>
          <a:p>
            <a:r>
              <a:rPr lang="en-US" altLang="zh-CN" dirty="0" smtClean="0"/>
              <a:t> </a:t>
            </a:r>
            <a:r>
              <a:rPr lang="en-US" altLang="zh-CN" dirty="0"/>
              <a:t>HANA</a:t>
            </a:r>
            <a:r>
              <a:rPr lang="zh-CN" altLang="en-US" dirty="0"/>
              <a:t>的分层计算模式</a:t>
            </a:r>
          </a:p>
        </p:txBody>
      </p:sp>
      <p:pic>
        <p:nvPicPr>
          <p:cNvPr id="4" name="图片 3"/>
          <p:cNvPicPr>
            <a:picLocks noChangeAspect="1"/>
          </p:cNvPicPr>
          <p:nvPr/>
        </p:nvPicPr>
        <p:blipFill>
          <a:blip r:embed="rId4" cstate="print"/>
          <a:stretch>
            <a:fillRect/>
          </a:stretch>
        </p:blipFill>
        <p:spPr>
          <a:xfrm>
            <a:off x="3276600" y="2438400"/>
            <a:ext cx="5563729" cy="3770292"/>
          </a:xfrm>
          <a:prstGeom prst="rect">
            <a:avLst/>
          </a:prstGeom>
        </p:spPr>
      </p:pic>
      <p:sp>
        <p:nvSpPr>
          <p:cNvPr id="7" name="文本框 6"/>
          <p:cNvSpPr txBox="1"/>
          <p:nvPr/>
        </p:nvSpPr>
        <p:spPr>
          <a:xfrm>
            <a:off x="762000" y="2590800"/>
            <a:ext cx="2310441" cy="3785652"/>
          </a:xfrm>
          <a:prstGeom prst="rect">
            <a:avLst/>
          </a:prstGeom>
          <a:noFill/>
        </p:spPr>
        <p:txBody>
          <a:bodyPr wrap="square" rtlCol="0">
            <a:spAutoFit/>
          </a:bodyPr>
          <a:lstStyle/>
          <a:p>
            <a:r>
              <a:rPr lang="zh-CN" altLang="en-US" sz="2000" dirty="0" smtClean="0"/>
              <a:t>行</a:t>
            </a:r>
            <a:r>
              <a:rPr lang="zh-CN" altLang="en-US" sz="2000" dirty="0"/>
              <a:t>存储（</a:t>
            </a:r>
            <a:r>
              <a:rPr lang="en-US" altLang="zh-CN" sz="2000" dirty="0"/>
              <a:t>Row Store</a:t>
            </a:r>
            <a:r>
              <a:rPr lang="zh-CN" altLang="en-US" sz="2000" dirty="0"/>
              <a:t>）和列存储（</a:t>
            </a:r>
            <a:r>
              <a:rPr lang="en-US" altLang="zh-CN" sz="2000" dirty="0"/>
              <a:t>Column Store</a:t>
            </a:r>
            <a:r>
              <a:rPr lang="zh-CN" altLang="en-US" sz="2000" dirty="0"/>
              <a:t>）两种结果、事务处理、数据访问、持久化存储等功能和服务。除了数据持久化存储（</a:t>
            </a:r>
            <a:r>
              <a:rPr lang="en-US" altLang="zh-CN" sz="2000" dirty="0"/>
              <a:t>Persistent Storage</a:t>
            </a:r>
            <a:r>
              <a:rPr lang="zh-CN" altLang="en-US" sz="2000" dirty="0"/>
              <a:t>）这一功能，其他功能和操作都在内存中完成。</a:t>
            </a:r>
          </a:p>
        </p:txBody>
      </p:sp>
    </p:spTree>
    <p:extLst>
      <p:ext uri="{BB962C8B-B14F-4D97-AF65-F5344CB8AC3E}">
        <p14:creationId xmlns:p14="http://schemas.microsoft.com/office/powerpoint/2010/main" xmlns="" val="2321112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2.  </a:t>
            </a:r>
            <a:r>
              <a:rPr lang="en-US" altLang="zh-CN" sz="3200" b="1" dirty="0" err="1" smtClean="0">
                <a:solidFill>
                  <a:srgbClr val="0823A8"/>
                </a:solidFill>
                <a:latin typeface="Calibri" panose="020F0502020204030204" pitchFamily="34" charset="0"/>
              </a:rPr>
              <a:t>MemCloud</a:t>
            </a:r>
            <a:r>
              <a:rPr lang="zh-CN" altLang="en-US" sz="3200" b="1" dirty="0" smtClean="0">
                <a:solidFill>
                  <a:srgbClr val="0823A8"/>
                </a:solidFill>
                <a:latin typeface="Calibri" panose="020F0502020204030204" pitchFamily="34" charset="0"/>
              </a:rPr>
              <a:t>计算架构</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762001" y="1752600"/>
            <a:ext cx="7620000" cy="1769715"/>
          </a:xfrm>
          <a:prstGeom prst="rect">
            <a:avLst/>
          </a:prstGeom>
          <a:noFill/>
        </p:spPr>
        <p:txBody>
          <a:bodyPr wrap="square" rtlCol="0">
            <a:spAutoFit/>
          </a:bodyPr>
          <a:lstStyle/>
          <a:p>
            <a:r>
              <a:rPr lang="zh-CN" altLang="en-US" sz="2400" b="1" dirty="0" smtClean="0"/>
              <a:t>系统架构</a:t>
            </a:r>
            <a:endParaRPr lang="zh-CN" altLang="en-US" sz="2400" dirty="0"/>
          </a:p>
          <a:p>
            <a:pPr>
              <a:spcBef>
                <a:spcPts val="600"/>
              </a:spcBef>
            </a:pPr>
            <a:r>
              <a:rPr lang="zh-CN" altLang="en-US" dirty="0"/>
              <a:t> </a:t>
            </a:r>
            <a:r>
              <a:rPr lang="zh-CN" altLang="en-US" dirty="0" smtClean="0"/>
              <a:t>       </a:t>
            </a:r>
            <a:r>
              <a:rPr lang="zh-CN" altLang="en-US" sz="2000" dirty="0" smtClean="0"/>
              <a:t>每个</a:t>
            </a:r>
            <a:r>
              <a:rPr lang="en-US" altLang="zh-CN" sz="2000" dirty="0" err="1"/>
              <a:t>RAMCloud</a:t>
            </a:r>
            <a:r>
              <a:rPr lang="en-US" altLang="zh-CN" sz="2000" dirty="0"/>
              <a:t> </a:t>
            </a:r>
            <a:r>
              <a:rPr lang="zh-CN" altLang="en-US" sz="2000" dirty="0"/>
              <a:t>节点的计算架构如</a:t>
            </a:r>
            <a:r>
              <a:rPr lang="zh-CN" altLang="en-US" sz="2000" dirty="0" smtClean="0"/>
              <a:t>图所</a:t>
            </a:r>
            <a:r>
              <a:rPr lang="zh-CN" altLang="en-US" sz="2000" dirty="0"/>
              <a:t>示，它包含</a:t>
            </a:r>
            <a:r>
              <a:rPr lang="en-US" altLang="zh-CN" sz="2000" dirty="0"/>
              <a:t>Master</a:t>
            </a:r>
            <a:r>
              <a:rPr lang="zh-CN" altLang="en-US" sz="2000" dirty="0" smtClean="0"/>
              <a:t>和</a:t>
            </a:r>
            <a:r>
              <a:rPr lang="en-US" altLang="zh-CN" sz="2000" dirty="0" smtClean="0"/>
              <a:t>Backup</a:t>
            </a:r>
            <a:r>
              <a:rPr lang="zh-CN" altLang="en-US" sz="2000" dirty="0" smtClean="0"/>
              <a:t>两</a:t>
            </a:r>
            <a:r>
              <a:rPr lang="zh-CN" altLang="en-US" sz="2000" dirty="0"/>
              <a:t>个模块</a:t>
            </a:r>
            <a:r>
              <a:rPr lang="zh-CN" altLang="en-US" sz="2000" dirty="0" smtClean="0"/>
              <a:t>：</a:t>
            </a:r>
            <a:r>
              <a:rPr lang="en-US" altLang="zh-CN" sz="2000" dirty="0" smtClean="0">
                <a:solidFill>
                  <a:srgbClr val="FF0000"/>
                </a:solidFill>
              </a:rPr>
              <a:t>Master</a:t>
            </a:r>
            <a:r>
              <a:rPr lang="zh-CN" altLang="en-US" sz="2000" dirty="0">
                <a:solidFill>
                  <a:srgbClr val="FF0000"/>
                </a:solidFill>
              </a:rPr>
              <a:t>模块管理节点</a:t>
            </a:r>
            <a:r>
              <a:rPr lang="zh-CN" altLang="en-US" sz="2000" dirty="0" smtClean="0">
                <a:solidFill>
                  <a:srgbClr val="FF0000"/>
                </a:solidFill>
              </a:rPr>
              <a:t>主内存</a:t>
            </a:r>
            <a:r>
              <a:rPr lang="zh-CN" altLang="en-US" sz="2000" dirty="0" smtClean="0"/>
              <a:t>并</a:t>
            </a:r>
            <a:r>
              <a:rPr lang="zh-CN" altLang="en-US" sz="2000" dirty="0"/>
              <a:t>负责处理客户端程序的读写数据要求</a:t>
            </a:r>
            <a:r>
              <a:rPr lang="zh-CN" altLang="en-US" sz="2000" dirty="0" smtClean="0"/>
              <a:t>；</a:t>
            </a:r>
            <a:r>
              <a:rPr lang="en-US" altLang="zh-CN" sz="2000" dirty="0" smtClean="0">
                <a:solidFill>
                  <a:srgbClr val="FF0000"/>
                </a:solidFill>
              </a:rPr>
              <a:t>Backup</a:t>
            </a:r>
            <a:r>
              <a:rPr lang="zh-CN" altLang="en-US" sz="2000" dirty="0">
                <a:solidFill>
                  <a:srgbClr val="FF0000"/>
                </a:solidFill>
              </a:rPr>
              <a:t>模块负责管理节点本地磁盘和闪存</a:t>
            </a:r>
            <a:r>
              <a:rPr lang="zh-CN" altLang="en-US" sz="2000" dirty="0"/>
              <a:t>，以及存储在磁盘上的其他节点数据文件的副本。</a:t>
            </a:r>
          </a:p>
        </p:txBody>
      </p:sp>
      <p:pic>
        <p:nvPicPr>
          <p:cNvPr id="2" name="图片 1"/>
          <p:cNvPicPr>
            <a:picLocks noChangeAspect="1"/>
          </p:cNvPicPr>
          <p:nvPr/>
        </p:nvPicPr>
        <p:blipFill>
          <a:blip r:embed="rId4" cstate="print"/>
          <a:stretch>
            <a:fillRect/>
          </a:stretch>
        </p:blipFill>
        <p:spPr>
          <a:xfrm>
            <a:off x="2286000" y="3657600"/>
            <a:ext cx="5866714" cy="3055581"/>
          </a:xfrm>
          <a:prstGeom prst="rect">
            <a:avLst/>
          </a:prstGeom>
        </p:spPr>
      </p:pic>
    </p:spTree>
    <p:extLst>
      <p:ext uri="{BB962C8B-B14F-4D97-AF65-F5344CB8AC3E}">
        <p14:creationId xmlns:p14="http://schemas.microsoft.com/office/powerpoint/2010/main" xmlns="" val="1783906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371600"/>
            <a:ext cx="7696200" cy="2385268"/>
          </a:xfrm>
          <a:prstGeom prst="rect">
            <a:avLst/>
          </a:prstGeom>
          <a:noFill/>
        </p:spPr>
        <p:txBody>
          <a:bodyPr wrap="square" rtlCol="0">
            <a:spAutoFit/>
          </a:bodyPr>
          <a:lstStyle/>
          <a:p>
            <a:r>
              <a:rPr lang="zh-CN" altLang="en-US" sz="2400" b="1" dirty="0"/>
              <a:t>数据存储架构</a:t>
            </a:r>
            <a:endParaRPr lang="zh-CN" altLang="en-US" sz="2400" dirty="0"/>
          </a:p>
          <a:p>
            <a:pPr>
              <a:spcBef>
                <a:spcPts val="600"/>
              </a:spcBef>
            </a:pPr>
            <a:r>
              <a:rPr lang="zh-CN" altLang="en-US" sz="2000" dirty="0"/>
              <a:t>	</a:t>
            </a:r>
            <a:r>
              <a:rPr lang="en-US" altLang="zh-CN" sz="2000" dirty="0" err="1"/>
              <a:t>RAMCloud</a:t>
            </a:r>
            <a:r>
              <a:rPr lang="zh-CN" altLang="en-US" sz="2000" dirty="0"/>
              <a:t>使用简单的</a:t>
            </a:r>
            <a:r>
              <a:rPr lang="zh-CN" altLang="en-US" sz="2000" dirty="0">
                <a:solidFill>
                  <a:srgbClr val="FF0000"/>
                </a:solidFill>
              </a:rPr>
              <a:t>键值对（</a:t>
            </a:r>
            <a:r>
              <a:rPr lang="en-US" altLang="zh-CN" sz="2000" dirty="0">
                <a:solidFill>
                  <a:srgbClr val="FF0000"/>
                </a:solidFill>
              </a:rPr>
              <a:t>key-value pair</a:t>
            </a:r>
            <a:r>
              <a:rPr lang="zh-CN" altLang="en-US" sz="2000" dirty="0">
                <a:solidFill>
                  <a:srgbClr val="FF0000"/>
                </a:solidFill>
              </a:rPr>
              <a:t>）</a:t>
            </a:r>
            <a:r>
              <a:rPr lang="zh-CN" altLang="en-US" sz="2000" dirty="0"/>
              <a:t>数据结构，数据被封装为</a:t>
            </a:r>
            <a:r>
              <a:rPr lang="en-US" altLang="zh-CN" sz="2000" dirty="0"/>
              <a:t>Object</a:t>
            </a:r>
            <a:r>
              <a:rPr lang="zh-CN" altLang="en-US" sz="2000" dirty="0"/>
              <a:t>，每个</a:t>
            </a:r>
            <a:r>
              <a:rPr lang="en-US" altLang="zh-CN" sz="2000" dirty="0"/>
              <a:t>Object</a:t>
            </a:r>
            <a:r>
              <a:rPr lang="zh-CN" altLang="en-US" sz="2000" dirty="0"/>
              <a:t>都被长度不一的唯一的</a:t>
            </a:r>
            <a:r>
              <a:rPr lang="en-US" altLang="zh-CN" sz="2000" dirty="0"/>
              <a:t>Key</a:t>
            </a:r>
            <a:r>
              <a:rPr lang="zh-CN" altLang="en-US" sz="2000" dirty="0"/>
              <a:t>标记</a:t>
            </a:r>
            <a:r>
              <a:rPr lang="zh-CN" altLang="en-US" sz="2000" dirty="0" smtClean="0"/>
              <a:t>，围绕</a:t>
            </a:r>
            <a:r>
              <a:rPr lang="en-US" altLang="zh-CN" sz="2000" dirty="0"/>
              <a:t>Object</a:t>
            </a:r>
            <a:r>
              <a:rPr lang="zh-CN" altLang="en-US" sz="2000" dirty="0"/>
              <a:t>的操作都是原子化</a:t>
            </a:r>
            <a:r>
              <a:rPr lang="zh-CN" altLang="en-US" sz="2000" dirty="0" smtClean="0"/>
              <a:t>操作（</a:t>
            </a:r>
            <a:r>
              <a:rPr lang="en-US" altLang="zh-CN" sz="2000" dirty="0" smtClean="0"/>
              <a:t>atomic </a:t>
            </a:r>
            <a:r>
              <a:rPr lang="en-US" altLang="zh-CN" sz="2000" dirty="0"/>
              <a:t>operation</a:t>
            </a:r>
            <a:r>
              <a:rPr lang="zh-CN" altLang="en-US" sz="2000" dirty="0"/>
              <a:t>）。</a:t>
            </a:r>
            <a:r>
              <a:rPr lang="en-US" altLang="zh-CN" sz="2000" dirty="0"/>
              <a:t>Object</a:t>
            </a:r>
            <a:r>
              <a:rPr lang="zh-CN" altLang="en-US" sz="2000" dirty="0"/>
              <a:t>的大小介于几十</a:t>
            </a:r>
            <a:r>
              <a:rPr lang="en-US" altLang="zh-CN" sz="2000" dirty="0"/>
              <a:t>bytes</a:t>
            </a:r>
            <a:r>
              <a:rPr lang="zh-CN" altLang="en-US" sz="2000" dirty="0"/>
              <a:t>到</a:t>
            </a:r>
            <a:r>
              <a:rPr lang="en-US" altLang="zh-CN" sz="2000" dirty="0"/>
              <a:t>1MB</a:t>
            </a:r>
            <a:r>
              <a:rPr lang="zh-CN" altLang="en-US" sz="2000" dirty="0"/>
              <a:t>之间，一般使用较小单位。多个</a:t>
            </a:r>
            <a:r>
              <a:rPr lang="en-US" altLang="zh-CN" sz="2000" dirty="0"/>
              <a:t>Objects</a:t>
            </a:r>
            <a:r>
              <a:rPr lang="zh-CN" altLang="en-US" sz="2000" dirty="0"/>
              <a:t>组成一个</a:t>
            </a:r>
            <a:r>
              <a:rPr lang="en-US" altLang="zh-CN" sz="2000" dirty="0"/>
              <a:t>Table</a:t>
            </a:r>
            <a:r>
              <a:rPr lang="zh-CN" altLang="en-US" sz="2000" dirty="0"/>
              <a:t>，一个</a:t>
            </a:r>
            <a:r>
              <a:rPr lang="en-US" altLang="zh-CN" sz="2000" dirty="0"/>
              <a:t>Table</a:t>
            </a:r>
            <a:r>
              <a:rPr lang="zh-CN" altLang="en-US" sz="2000" dirty="0"/>
              <a:t>可以有多个副本存放在集群不同节点上</a:t>
            </a:r>
            <a:r>
              <a:rPr lang="zh-CN" altLang="en-US" sz="2000" dirty="0" smtClean="0"/>
              <a:t>。下图描绘</a:t>
            </a:r>
            <a:r>
              <a:rPr lang="zh-CN" altLang="en-US" sz="2000" dirty="0"/>
              <a:t>了</a:t>
            </a:r>
            <a:r>
              <a:rPr lang="en-US" altLang="zh-CN" sz="2000" dirty="0" err="1"/>
              <a:t>RAMCloud</a:t>
            </a:r>
            <a:r>
              <a:rPr lang="zh-CN" altLang="en-US" sz="2000" dirty="0"/>
              <a:t>的数据模型。</a:t>
            </a:r>
          </a:p>
        </p:txBody>
      </p:sp>
      <p:pic>
        <p:nvPicPr>
          <p:cNvPr id="4" name="图片 3"/>
          <p:cNvPicPr>
            <a:picLocks noChangeAspect="1"/>
          </p:cNvPicPr>
          <p:nvPr/>
        </p:nvPicPr>
        <p:blipFill>
          <a:blip r:embed="rId4" cstate="print"/>
          <a:stretch>
            <a:fillRect/>
          </a:stretch>
        </p:blipFill>
        <p:spPr>
          <a:xfrm>
            <a:off x="1905000" y="4114800"/>
            <a:ext cx="5562600" cy="2362200"/>
          </a:xfrm>
          <a:prstGeom prst="rect">
            <a:avLst/>
          </a:prstGeom>
        </p:spPr>
      </p:pic>
    </p:spTree>
    <p:extLst>
      <p:ext uri="{BB962C8B-B14F-4D97-AF65-F5344CB8AC3E}">
        <p14:creationId xmlns:p14="http://schemas.microsoft.com/office/powerpoint/2010/main" xmlns="" val="29998839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节点存储结构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smtClean="0"/>
              <a:t>      </a:t>
            </a:r>
            <a:r>
              <a:rPr lang="en-US" altLang="zh-CN" sz="2000" dirty="0" err="1" smtClean="0"/>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a:t>
            </a:r>
            <a:r>
              <a:rPr lang="zh-CN" altLang="en-US" sz="2000" dirty="0" smtClean="0">
                <a:solidFill>
                  <a:srgbClr val="FF0000"/>
                </a:solidFill>
              </a:rPr>
              <a:t>表</a:t>
            </a:r>
            <a:r>
              <a:rPr lang="zh-CN" altLang="en-US" sz="2000" dirty="0" smtClean="0"/>
              <a:t>，</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smtClean="0"/>
              <a:t>。多个</a:t>
            </a:r>
            <a:r>
              <a:rPr lang="en-US" altLang="zh-CN" sz="2000" dirty="0" smtClean="0"/>
              <a:t>Objects</a:t>
            </a:r>
            <a:r>
              <a:rPr lang="zh-CN" altLang="en-US" sz="2000" dirty="0" smtClean="0"/>
              <a:t>组成内存里一个</a:t>
            </a:r>
            <a:r>
              <a:rPr lang="en-US" altLang="zh-CN" sz="2000" dirty="0" smtClean="0"/>
              <a:t>Segment (64MB)</a:t>
            </a:r>
            <a:r>
              <a:rPr lang="zh-CN" altLang="en-US" sz="2000" dirty="0" smtClean="0"/>
              <a:t>。</a:t>
            </a:r>
            <a:endParaRPr lang="en-US" altLang="zh-CN" sz="2000" dirty="0" smtClean="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3785652"/>
          </a:xfrm>
          <a:prstGeom prst="rect">
            <a:avLst/>
          </a:prstGeom>
        </p:spPr>
        <p:txBody>
          <a:bodyPr wrap="square">
            <a:spAutoFit/>
          </a:bodyPr>
          <a:lstStyle/>
          <a:p>
            <a:r>
              <a:rPr lang="en-US" altLang="zh-CN" sz="2000" dirty="0" smtClean="0"/>
              <a:t>      </a:t>
            </a:r>
            <a:r>
              <a:rPr lang="en-US" altLang="zh-CN" sz="2000" dirty="0" err="1" smtClean="0"/>
              <a:t>RAMCloud</a:t>
            </a:r>
            <a:r>
              <a:rPr lang="zh-CN" altLang="zh-CN" sz="2000" dirty="0" smtClean="0"/>
              <a:t>采用了日志形式结构（</a:t>
            </a:r>
            <a:r>
              <a:rPr lang="en-US" altLang="zh-CN" sz="2000" dirty="0" smtClean="0"/>
              <a:t>Log-structured Memory</a:t>
            </a:r>
            <a:r>
              <a:rPr lang="zh-CN" altLang="zh-CN" sz="2000" dirty="0" smtClean="0"/>
              <a:t>）来划分内存，即</a:t>
            </a:r>
            <a:r>
              <a:rPr lang="en-US" altLang="zh-CN" sz="2000" dirty="0" smtClean="0"/>
              <a:t>Object</a:t>
            </a:r>
            <a:r>
              <a:rPr lang="zh-CN" altLang="zh-CN" sz="2000" dirty="0" smtClean="0"/>
              <a:t>（数据）是以日志队列形式存储在内存里，而且这个队列是</a:t>
            </a:r>
            <a:r>
              <a:rPr lang="en-US" altLang="zh-CN" sz="2000" dirty="0" smtClean="0"/>
              <a:t>append-only</a:t>
            </a:r>
            <a:r>
              <a:rPr lang="zh-CN" altLang="zh-CN" sz="2000" dirty="0" smtClean="0"/>
              <a:t>类型，即新</a:t>
            </a:r>
            <a:r>
              <a:rPr lang="en-US" altLang="zh-CN" sz="2000" dirty="0" smtClean="0"/>
              <a:t>Object</a:t>
            </a:r>
            <a:r>
              <a:rPr lang="zh-CN" altLang="zh-CN" sz="2000" dirty="0" smtClean="0"/>
              <a:t>只能添加在队尾，而不是插入。</a:t>
            </a:r>
            <a:endParaRPr lang="en-US" altLang="zh-CN" sz="2000" dirty="0" smtClean="0"/>
          </a:p>
          <a:p>
            <a:r>
              <a:rPr lang="en-US" altLang="zh-CN" sz="2000" dirty="0" smtClean="0"/>
              <a:t>     </a:t>
            </a:r>
            <a:r>
              <a:rPr lang="zh-CN" altLang="zh-CN" sz="2000" dirty="0" smtClean="0"/>
              <a:t>每个</a:t>
            </a:r>
            <a:r>
              <a:rPr lang="en-US" altLang="zh-CN" sz="2000" dirty="0" smtClean="0"/>
              <a:t>Segment</a:t>
            </a:r>
            <a:r>
              <a:rPr lang="zh-CN" altLang="zh-CN" sz="2000" dirty="0" smtClean="0"/>
              <a:t>生成</a:t>
            </a:r>
            <a:r>
              <a:rPr lang="en-US" altLang="zh-CN" sz="2000" dirty="0" smtClean="0"/>
              <a:t>2~3</a:t>
            </a:r>
            <a:r>
              <a:rPr lang="zh-CN" altLang="zh-CN" sz="2000" dirty="0" smtClean="0"/>
              <a:t>个副本，</a:t>
            </a:r>
            <a:r>
              <a:rPr lang="zh-CN" altLang="zh-CN" sz="2000" dirty="0" smtClean="0">
                <a:solidFill>
                  <a:srgbClr val="FF0000"/>
                </a:solidFill>
              </a:rPr>
              <a:t>分散在集群中其他节点持久化存储在当地磁盘上，由</a:t>
            </a:r>
            <a:r>
              <a:rPr lang="en-US" altLang="zh-CN" sz="2000" dirty="0" smtClean="0">
                <a:solidFill>
                  <a:srgbClr val="FF0000"/>
                </a:solidFill>
              </a:rPr>
              <a:t>Backup</a:t>
            </a:r>
            <a:r>
              <a:rPr lang="zh-CN" altLang="zh-CN" sz="2000" dirty="0" smtClean="0">
                <a:solidFill>
                  <a:srgbClr val="FF0000"/>
                </a:solidFill>
              </a:rPr>
              <a:t>程序管理</a:t>
            </a:r>
            <a:r>
              <a:rPr lang="zh-CN" altLang="en-US" sz="2000" dirty="0" smtClean="0"/>
              <a:t>。</a:t>
            </a:r>
            <a:endParaRPr lang="zh-CN" altLang="en-US" sz="2000" dirty="0"/>
          </a:p>
        </p:txBody>
      </p:sp>
    </p:spTree>
    <p:extLst>
      <p:ext uri="{BB962C8B-B14F-4D97-AF65-F5344CB8AC3E}">
        <p14:creationId xmlns:p14="http://schemas.microsoft.com/office/powerpoint/2010/main" xmlns="" val="336192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日志（</a:t>
            </a:r>
            <a:r>
              <a:rPr lang="en-US" altLang="zh-CN" sz="2800" b="1" dirty="0" smtClean="0">
                <a:latin typeface="Calibri" panose="020F0502020204030204" pitchFamily="34" charset="0"/>
              </a:rPr>
              <a:t>Log</a:t>
            </a:r>
            <a:r>
              <a:rPr lang="zh-CN" altLang="en-US" sz="2800" b="1" dirty="0" smtClean="0">
                <a:latin typeface="Calibri" panose="020F0502020204030204" pitchFamily="34" charset="0"/>
              </a:rPr>
              <a:t>）格式</a:t>
            </a:r>
            <a:endParaRPr lang="zh-CN" altLang="en-US" sz="2800" b="1" dirty="0">
              <a:latin typeface="Calibri" panose="020F0502020204030204" pitchFamily="34" charset="0"/>
            </a:endParaRPr>
          </a:p>
        </p:txBody>
      </p:sp>
      <p:sp>
        <p:nvSpPr>
          <p:cNvPr id="3" name="文本框 2"/>
          <p:cNvSpPr txBox="1"/>
          <p:nvPr/>
        </p:nvSpPr>
        <p:spPr>
          <a:xfrm>
            <a:off x="762000" y="1905000"/>
            <a:ext cx="7949241" cy="4478149"/>
          </a:xfrm>
          <a:prstGeom prst="rect">
            <a:avLst/>
          </a:prstGeom>
          <a:noFill/>
        </p:spPr>
        <p:txBody>
          <a:bodyPr wrap="square" rtlCol="0">
            <a:spAutoFit/>
          </a:bodyPr>
          <a:lstStyle/>
          <a:p>
            <a:r>
              <a:rPr lang="zh-CN" altLang="en-US" dirty="0" smtClean="0"/>
              <a:t>      每</a:t>
            </a:r>
            <a:r>
              <a:rPr lang="zh-CN" altLang="en-US" dirty="0"/>
              <a:t>个</a:t>
            </a:r>
            <a:r>
              <a:rPr lang="en-US" altLang="zh-CN" dirty="0"/>
              <a:t>Object</a:t>
            </a:r>
            <a:r>
              <a:rPr lang="zh-CN" altLang="en-US" dirty="0"/>
              <a:t>是以一条</a:t>
            </a:r>
            <a:r>
              <a:rPr lang="zh-CN" altLang="en-US" b="1" dirty="0"/>
              <a:t>日志条目（</a:t>
            </a:r>
            <a:r>
              <a:rPr lang="en-US" altLang="zh-CN" b="1" dirty="0"/>
              <a:t>Log Entry</a:t>
            </a:r>
            <a:r>
              <a:rPr lang="zh-CN" altLang="en-US" b="1" dirty="0"/>
              <a:t>）</a:t>
            </a:r>
            <a:r>
              <a:rPr lang="zh-CN" altLang="en-US" dirty="0"/>
              <a:t>形式存储在内存</a:t>
            </a:r>
            <a:r>
              <a:rPr lang="zh-CN" altLang="en-US" dirty="0" smtClean="0"/>
              <a:t>里，日志</a:t>
            </a:r>
            <a:r>
              <a:rPr lang="zh-CN" altLang="en-US" dirty="0"/>
              <a:t>条目值域包括所属表序号（</a:t>
            </a:r>
            <a:r>
              <a:rPr lang="en-US" altLang="zh-CN" dirty="0"/>
              <a:t>Table ID</a:t>
            </a:r>
            <a:r>
              <a:rPr lang="zh-CN" altLang="en-US" dirty="0"/>
              <a:t>），键值（</a:t>
            </a:r>
            <a:r>
              <a:rPr lang="en-US" altLang="zh-CN" dirty="0"/>
              <a:t>Key</a:t>
            </a:r>
            <a:r>
              <a:rPr lang="zh-CN" altLang="en-US" dirty="0"/>
              <a:t>），版本（</a:t>
            </a:r>
            <a:r>
              <a:rPr lang="en-US" altLang="zh-CN" dirty="0"/>
              <a:t>Version</a:t>
            </a:r>
            <a:r>
              <a:rPr lang="zh-CN" altLang="en-US" dirty="0"/>
              <a:t>），时间戳（</a:t>
            </a:r>
            <a:r>
              <a:rPr lang="en-US" altLang="zh-CN" dirty="0"/>
              <a:t>Timestamp</a:t>
            </a:r>
            <a:r>
              <a:rPr lang="zh-CN" altLang="en-US" dirty="0"/>
              <a:t>），以及数据区（</a:t>
            </a:r>
            <a:r>
              <a:rPr lang="en-US" altLang="zh-CN" dirty="0"/>
              <a:t>Value</a:t>
            </a:r>
            <a:r>
              <a:rPr lang="zh-CN" altLang="en-US" dirty="0"/>
              <a:t>）。在数据恢复时，将根据最新版本的日志条目数据来重建</a:t>
            </a:r>
            <a:r>
              <a:rPr lang="en-US" altLang="zh-CN" dirty="0"/>
              <a:t>Hash Table</a:t>
            </a:r>
            <a:r>
              <a:rPr lang="zh-CN" altLang="en-US" dirty="0" smtClean="0"/>
              <a:t>。存</a:t>
            </a:r>
            <a:r>
              <a:rPr lang="zh-CN" altLang="en-US" dirty="0"/>
              <a:t>里还存放着以下日志</a:t>
            </a:r>
            <a:r>
              <a:rPr lang="zh-CN" altLang="en-US" dirty="0" smtClean="0"/>
              <a:t>数据：</a:t>
            </a:r>
            <a:endParaRPr lang="zh-CN" altLang="en-US" dirty="0"/>
          </a:p>
          <a:p>
            <a:pPr>
              <a:spcBef>
                <a:spcPts val="600"/>
              </a:spcBef>
              <a:buFont typeface="Wingdings" pitchFamily="2" charset="2"/>
              <a:buChar char="ü"/>
            </a:pPr>
            <a:r>
              <a:rPr lang="zh-CN" altLang="en-US" b="1" dirty="0" smtClean="0"/>
              <a:t>  失效</a:t>
            </a:r>
            <a:r>
              <a:rPr lang="zh-CN" altLang="en-US" b="1" dirty="0"/>
              <a:t>标志（</a:t>
            </a:r>
            <a:r>
              <a:rPr lang="en-US" altLang="zh-CN" b="1" dirty="0"/>
              <a:t>Tombstone</a:t>
            </a:r>
            <a:r>
              <a:rPr lang="zh-CN" altLang="en-US" b="1" dirty="0"/>
              <a:t>）</a:t>
            </a:r>
            <a:r>
              <a:rPr lang="zh-CN" altLang="en-US" dirty="0"/>
              <a:t>：包含表序号（</a:t>
            </a:r>
            <a:r>
              <a:rPr lang="en-US" altLang="zh-CN" dirty="0"/>
              <a:t>Table ID</a:t>
            </a:r>
            <a:r>
              <a:rPr lang="zh-CN" altLang="en-US" dirty="0"/>
              <a:t>）、键值（</a:t>
            </a:r>
            <a:r>
              <a:rPr lang="en-US" altLang="zh-CN" dirty="0"/>
              <a:t>Key</a:t>
            </a:r>
            <a:r>
              <a:rPr lang="zh-CN" altLang="en-US" dirty="0"/>
              <a:t>）、版本（</a:t>
            </a:r>
            <a:r>
              <a:rPr lang="en-US" altLang="zh-CN" dirty="0"/>
              <a:t>Version</a:t>
            </a:r>
            <a:r>
              <a:rPr lang="zh-CN" altLang="en-US" dirty="0"/>
              <a:t>）、分区序号（</a:t>
            </a:r>
            <a:r>
              <a:rPr lang="en-US" altLang="zh-CN" dirty="0"/>
              <a:t>Segment ID</a:t>
            </a:r>
            <a:r>
              <a:rPr lang="zh-CN" altLang="en-US" dirty="0"/>
              <a:t>）。它代表了被删除的</a:t>
            </a:r>
            <a:r>
              <a:rPr lang="en-US" altLang="zh-CN" dirty="0"/>
              <a:t>object</a:t>
            </a:r>
            <a:r>
              <a:rPr lang="zh-CN" altLang="en-US" dirty="0"/>
              <a:t>。日志一旦写入就不可修改，如果一个</a:t>
            </a:r>
            <a:r>
              <a:rPr lang="en-US" altLang="zh-CN" dirty="0"/>
              <a:t>object</a:t>
            </a:r>
            <a:r>
              <a:rPr lang="zh-CN" altLang="en-US" dirty="0"/>
              <a:t>被删除，就在日志中添加一条</a:t>
            </a:r>
            <a:r>
              <a:rPr lang="en-US" altLang="zh-CN" dirty="0"/>
              <a:t>tombstone</a:t>
            </a:r>
            <a:r>
              <a:rPr lang="zh-CN" altLang="en-US" dirty="0"/>
              <a:t>的记录，这样将来在数据恢复时，被删除的</a:t>
            </a:r>
            <a:r>
              <a:rPr lang="en-US" altLang="zh-CN" dirty="0"/>
              <a:t>object</a:t>
            </a:r>
            <a:r>
              <a:rPr lang="zh-CN" altLang="en-US" dirty="0"/>
              <a:t>就不会被重建。</a:t>
            </a:r>
          </a:p>
          <a:p>
            <a:pPr>
              <a:spcBef>
                <a:spcPts val="600"/>
              </a:spcBef>
              <a:buFont typeface="Wingdings" pitchFamily="2" charset="2"/>
              <a:buChar char="ü"/>
            </a:pPr>
            <a:r>
              <a:rPr lang="zh-CN" altLang="en-US" b="1" dirty="0" smtClean="0"/>
              <a:t>  分区</a:t>
            </a:r>
            <a:r>
              <a:rPr lang="zh-CN" altLang="en-US" b="1" dirty="0"/>
              <a:t>头（</a:t>
            </a:r>
            <a:r>
              <a:rPr lang="en-US" altLang="zh-CN" b="1" dirty="0"/>
              <a:t>Segment Header</a:t>
            </a:r>
            <a:r>
              <a:rPr lang="zh-CN" altLang="en-US" b="1" dirty="0"/>
              <a:t>）</a:t>
            </a:r>
            <a:r>
              <a:rPr lang="zh-CN" altLang="en-US" dirty="0"/>
              <a:t>：包含主程序号（</a:t>
            </a:r>
            <a:r>
              <a:rPr lang="en-US" altLang="zh-CN" dirty="0"/>
              <a:t>Master ID</a:t>
            </a:r>
            <a:r>
              <a:rPr lang="zh-CN" altLang="en-US" dirty="0"/>
              <a:t>）、分区序号（</a:t>
            </a:r>
            <a:r>
              <a:rPr lang="en-US" altLang="zh-CN" dirty="0"/>
              <a:t>Segment ID</a:t>
            </a:r>
            <a:r>
              <a:rPr lang="zh-CN" altLang="en-US" dirty="0"/>
              <a:t>）。</a:t>
            </a:r>
          </a:p>
          <a:p>
            <a:pPr>
              <a:spcBef>
                <a:spcPts val="600"/>
              </a:spcBef>
              <a:buFont typeface="Wingdings" pitchFamily="2" charset="2"/>
              <a:buChar char="ü"/>
            </a:pPr>
            <a:r>
              <a:rPr lang="zh-CN" altLang="en-US" b="1" dirty="0" smtClean="0"/>
              <a:t>  日志</a:t>
            </a:r>
            <a:r>
              <a:rPr lang="zh-CN" altLang="en-US" b="1" dirty="0"/>
              <a:t>摘要（</a:t>
            </a:r>
            <a:r>
              <a:rPr lang="en-US" altLang="zh-CN" b="1" dirty="0"/>
              <a:t>Log Digest</a:t>
            </a:r>
            <a:r>
              <a:rPr lang="zh-CN" altLang="en-US" b="1" dirty="0"/>
              <a:t>）：</a:t>
            </a:r>
            <a:r>
              <a:rPr lang="zh-CN" altLang="en-US" dirty="0"/>
              <a:t>包含日志中所有的</a:t>
            </a:r>
            <a:r>
              <a:rPr lang="en-US" altLang="zh-CN" dirty="0"/>
              <a:t>Segment ID</a:t>
            </a:r>
            <a:r>
              <a:rPr lang="zh-CN" altLang="en-US" dirty="0"/>
              <a:t>。在数据恢复时，将根据最新的日志摘要来加载所有的日志数据。每个节点的日志摘要使得节点恢复可以自我完成，而不需要有一个保留所有节点元数据的集群中心节点的存在</a:t>
            </a:r>
            <a:r>
              <a:rPr lang="zh-CN" altLang="en-US" dirty="0" smtClean="0"/>
              <a:t>。</a:t>
            </a:r>
            <a:endParaRPr lang="en-US" altLang="zh-CN" dirty="0" smtClean="0"/>
          </a:p>
          <a:p>
            <a:pPr>
              <a:buFont typeface="Wingdings" pitchFamily="2" charset="2"/>
              <a:buChar char="ü"/>
            </a:pPr>
            <a:r>
              <a:rPr lang="zh-CN" altLang="en-US" b="1" dirty="0" smtClean="0"/>
              <a:t>  表统计（</a:t>
            </a:r>
            <a:r>
              <a:rPr lang="en-US" altLang="zh-CN" b="1" dirty="0" smtClean="0"/>
              <a:t>Tablet Statistics</a:t>
            </a:r>
            <a:r>
              <a:rPr lang="zh-CN" altLang="en-US" b="1" dirty="0" smtClean="0"/>
              <a:t>）</a:t>
            </a:r>
            <a:r>
              <a:rPr lang="zh-CN" altLang="en-US" dirty="0" smtClean="0"/>
              <a:t>：包含每个</a:t>
            </a:r>
            <a:r>
              <a:rPr lang="en-US" altLang="zh-CN" dirty="0" smtClean="0"/>
              <a:t>Tablet</a:t>
            </a:r>
            <a:r>
              <a:rPr lang="zh-CN" altLang="en-US" dirty="0" smtClean="0"/>
              <a:t>的统计数据。</a:t>
            </a:r>
          </a:p>
        </p:txBody>
      </p:sp>
    </p:spTree>
    <p:extLst>
      <p:ext uri="{BB962C8B-B14F-4D97-AF65-F5344CB8AC3E}">
        <p14:creationId xmlns:p14="http://schemas.microsoft.com/office/powerpoint/2010/main" xmlns="" val="1759293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37559" y="1631225"/>
            <a:ext cx="7772400" cy="369332"/>
          </a:xfrm>
          <a:prstGeom prst="rect">
            <a:avLst/>
          </a:prstGeom>
          <a:noFill/>
        </p:spPr>
        <p:txBody>
          <a:bodyPr wrap="square" rtlCol="0">
            <a:spAutoFit/>
          </a:bodyPr>
          <a:lstStyle/>
          <a:p>
            <a:r>
              <a:rPr lang="zh-CN" altLang="en-US" dirty="0" smtClean="0"/>
              <a:t>      </a:t>
            </a:r>
            <a:endParaRPr lang="zh-CN" altLang="en-US" dirty="0"/>
          </a:p>
        </p:txBody>
      </p:sp>
      <p:pic>
        <p:nvPicPr>
          <p:cNvPr id="2" name="图片 1"/>
          <p:cNvPicPr>
            <a:picLocks noChangeAspect="1"/>
          </p:cNvPicPr>
          <p:nvPr/>
        </p:nvPicPr>
        <p:blipFill>
          <a:blip r:embed="rId4" cstate="print"/>
          <a:stretch>
            <a:fillRect/>
          </a:stretch>
        </p:blipFill>
        <p:spPr>
          <a:xfrm>
            <a:off x="1295400" y="1219200"/>
            <a:ext cx="6248400" cy="4856644"/>
          </a:xfrm>
          <a:prstGeom prst="rect">
            <a:avLst/>
          </a:prstGeom>
        </p:spPr>
      </p:pic>
      <p:sp>
        <p:nvSpPr>
          <p:cNvPr id="4" name="矩形 3"/>
          <p:cNvSpPr/>
          <p:nvPr/>
        </p:nvSpPr>
        <p:spPr>
          <a:xfrm>
            <a:off x="3429000" y="6172200"/>
            <a:ext cx="1638590" cy="400110"/>
          </a:xfrm>
          <a:prstGeom prst="rect">
            <a:avLst/>
          </a:prstGeom>
        </p:spPr>
        <p:txBody>
          <a:bodyPr wrap="none">
            <a:spAutoFit/>
          </a:bodyPr>
          <a:lstStyle/>
          <a:p>
            <a:r>
              <a:rPr lang="en-US" altLang="zh-CN" sz="2000" dirty="0" smtClean="0"/>
              <a:t>Log</a:t>
            </a:r>
            <a:r>
              <a:rPr lang="zh-CN" altLang="en-US" sz="2000" dirty="0"/>
              <a:t>数据格式</a:t>
            </a:r>
          </a:p>
        </p:txBody>
      </p:sp>
    </p:spTree>
    <p:extLst>
      <p:ext uri="{BB962C8B-B14F-4D97-AF65-F5344CB8AC3E}">
        <p14:creationId xmlns:p14="http://schemas.microsoft.com/office/powerpoint/2010/main" xmlns="" val="1861397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143000"/>
            <a:ext cx="7772400" cy="1769715"/>
          </a:xfrm>
          <a:prstGeom prst="rect">
            <a:avLst/>
          </a:prstGeom>
          <a:noFill/>
        </p:spPr>
        <p:txBody>
          <a:bodyPr wrap="square" rtlCol="0">
            <a:spAutoFit/>
          </a:bodyPr>
          <a:lstStyle/>
          <a:p>
            <a:r>
              <a:rPr lang="zh-CN" altLang="en-US" sz="2400" b="1" dirty="0"/>
              <a:t>内存清除机制</a:t>
            </a:r>
          </a:p>
          <a:p>
            <a:pPr>
              <a:spcBef>
                <a:spcPts val="600"/>
              </a:spcBef>
            </a:pPr>
            <a:r>
              <a:rPr lang="zh-CN" altLang="en-US" sz="2000" dirty="0"/>
              <a:t> </a:t>
            </a:r>
            <a:r>
              <a:rPr lang="zh-CN" altLang="en-US" sz="2000" dirty="0" smtClean="0"/>
              <a:t>       内</a:t>
            </a:r>
            <a:r>
              <a:rPr lang="zh-CN" altLang="en-US" sz="2000" dirty="0"/>
              <a:t>存空间在使用一段时间后，不可避免地有一些</a:t>
            </a:r>
            <a:r>
              <a:rPr lang="en-US" altLang="zh-CN" sz="2000" dirty="0"/>
              <a:t>Log</a:t>
            </a:r>
            <a:r>
              <a:rPr lang="zh-CN" altLang="en-US" sz="2000" dirty="0"/>
              <a:t>会失效，一些</a:t>
            </a:r>
            <a:r>
              <a:rPr lang="en-US" altLang="zh-CN" sz="2000" dirty="0" smtClean="0"/>
              <a:t>Log</a:t>
            </a:r>
            <a:r>
              <a:rPr lang="zh-CN" altLang="en-US" sz="2000" dirty="0" smtClean="0"/>
              <a:t>空间</a:t>
            </a:r>
            <a:r>
              <a:rPr lang="zh-CN" altLang="en-US" sz="2000" dirty="0"/>
              <a:t>没有使用完，</a:t>
            </a:r>
            <a:r>
              <a:rPr lang="zh-CN" altLang="en-US" sz="2000" dirty="0" smtClean="0"/>
              <a:t>即内存</a:t>
            </a:r>
            <a:r>
              <a:rPr lang="zh-CN" altLang="en-US" sz="2000" dirty="0"/>
              <a:t>碎片化（</a:t>
            </a:r>
            <a:r>
              <a:rPr lang="en-US" altLang="zh-CN" sz="2000" dirty="0"/>
              <a:t>memory fragmentation</a:t>
            </a:r>
            <a:r>
              <a:rPr lang="zh-CN" altLang="en-US" sz="2000" dirty="0" smtClean="0"/>
              <a:t>）。由于</a:t>
            </a:r>
            <a:r>
              <a:rPr lang="zh-CN" altLang="en-US" sz="2000" dirty="0"/>
              <a:t>内存空间非常宝贵，</a:t>
            </a:r>
            <a:r>
              <a:rPr lang="en-US" altLang="zh-CN" sz="2000" dirty="0" err="1"/>
              <a:t>RAMCloud</a:t>
            </a:r>
            <a:r>
              <a:rPr lang="zh-CN" altLang="en-US" sz="2000" dirty="0"/>
              <a:t>设计了一套内存清除（</a:t>
            </a:r>
            <a:r>
              <a:rPr lang="en-US" altLang="zh-CN" sz="2000" dirty="0"/>
              <a:t>Cleaning</a:t>
            </a:r>
            <a:r>
              <a:rPr lang="zh-CN" altLang="en-US" sz="2000" dirty="0"/>
              <a:t>）机制来有效地使用和管理内存。内存清除流程分三</a:t>
            </a:r>
            <a:r>
              <a:rPr lang="zh-CN" altLang="en-US" sz="2000" dirty="0" smtClean="0"/>
              <a:t>步：      </a:t>
            </a:r>
            <a:endParaRPr lang="zh-CN" altLang="en-US" sz="2000" dirty="0"/>
          </a:p>
        </p:txBody>
      </p:sp>
      <p:pic>
        <p:nvPicPr>
          <p:cNvPr id="5" name="图片 4"/>
          <p:cNvPicPr>
            <a:picLocks noChangeAspect="1"/>
          </p:cNvPicPr>
          <p:nvPr/>
        </p:nvPicPr>
        <p:blipFill>
          <a:blip r:embed="rId4" cstate="print"/>
          <a:stretch>
            <a:fillRect/>
          </a:stretch>
        </p:blipFill>
        <p:spPr>
          <a:xfrm>
            <a:off x="1676400" y="3048000"/>
            <a:ext cx="6019801" cy="3581400"/>
          </a:xfrm>
          <a:prstGeom prst="rect">
            <a:avLst/>
          </a:prstGeom>
        </p:spPr>
      </p:pic>
    </p:spTree>
    <p:extLst>
      <p:ext uri="{BB962C8B-B14F-4D97-AF65-F5344CB8AC3E}">
        <p14:creationId xmlns:p14="http://schemas.microsoft.com/office/powerpoint/2010/main" xmlns="" val="35659544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371600"/>
            <a:ext cx="7924800" cy="1538883"/>
          </a:xfrm>
          <a:prstGeom prst="rect">
            <a:avLst/>
          </a:prstGeom>
          <a:noFill/>
          <a:ln w="9525">
            <a:noFill/>
            <a:miter lim="800000"/>
          </a:ln>
        </p:spPr>
        <p:txBody>
          <a:bodyPr>
            <a:spAutoFit/>
          </a:bodyPr>
          <a:lstStyle/>
          <a:p>
            <a:r>
              <a:rPr lang="zh-CN" altLang="zh-CN" sz="2400" b="1" dirty="0" smtClean="0"/>
              <a:t>内存清除效率</a:t>
            </a:r>
            <a:endParaRPr lang="en-US" altLang="zh-CN" sz="2400" b="1" dirty="0" smtClean="0"/>
          </a:p>
          <a:p>
            <a:pPr>
              <a:spcBef>
                <a:spcPts val="1200"/>
              </a:spcBef>
            </a:pPr>
            <a:r>
              <a:rPr lang="en-US" altLang="zh-CN" sz="2000" dirty="0" smtClean="0"/>
              <a:t>      </a:t>
            </a:r>
            <a:r>
              <a:rPr lang="zh-CN" altLang="zh-CN" sz="2000" dirty="0" smtClean="0"/>
              <a:t>当内存使用率低时（有较多空余内存空间），进行内存清除工作有较高收益；内存使用率高时（空余内存空间已很小），内存清除的收益就很低。</a:t>
            </a:r>
            <a:endParaRPr lang="zh-CN" altLang="en-US" sz="2000" b="1" dirty="0">
              <a:latin typeface="Calibri" panose="020F0502020204030204" pitchFamily="34" charset="0"/>
            </a:endParaRPr>
          </a:p>
        </p:txBody>
      </p:sp>
      <p:graphicFrame>
        <p:nvGraphicFramePr>
          <p:cNvPr id="11" name="表格 10"/>
          <p:cNvGraphicFramePr>
            <a:graphicFrameLocks noGrp="1"/>
          </p:cNvGraphicFramePr>
          <p:nvPr/>
        </p:nvGraphicFramePr>
        <p:xfrm>
          <a:off x="1066800" y="3200400"/>
          <a:ext cx="7086600" cy="2651760"/>
        </p:xfrm>
        <a:graphic>
          <a:graphicData uri="http://schemas.openxmlformats.org/drawingml/2006/table">
            <a:tbl>
              <a:tblPr/>
              <a:tblGrid>
                <a:gridCol w="2929452"/>
                <a:gridCol w="1385716"/>
                <a:gridCol w="1385716"/>
                <a:gridCol w="1385716"/>
              </a:tblGrid>
              <a:tr h="762000">
                <a:tc>
                  <a:txBody>
                    <a:bodyPr/>
                    <a:lstStyle/>
                    <a:p>
                      <a:pPr indent="127000" algn="l">
                        <a:lnSpc>
                          <a:spcPct val="150000"/>
                        </a:lnSpc>
                        <a:spcAft>
                          <a:spcPts val="0"/>
                        </a:spcAft>
                      </a:pPr>
                      <a:r>
                        <a:rPr lang="en-US" sz="1800" kern="100" dirty="0">
                          <a:latin typeface="Times New Roman"/>
                          <a:ea typeface="宋体"/>
                        </a:rPr>
                        <a:t>Segment</a:t>
                      </a:r>
                      <a:r>
                        <a:rPr lang="zh-CN" sz="1800" kern="100" dirty="0">
                          <a:latin typeface="Times New Roman"/>
                          <a:ea typeface="宋体"/>
                        </a:rPr>
                        <a:t>中仍有效的</a:t>
                      </a:r>
                      <a:r>
                        <a:rPr lang="en-US" sz="1800" kern="100" dirty="0">
                          <a:latin typeface="Times New Roman"/>
                          <a:ea typeface="宋体"/>
                        </a:rPr>
                        <a:t>Log</a:t>
                      </a:r>
                      <a:r>
                        <a:rPr lang="zh-CN" sz="1800" kern="100" dirty="0" smtClean="0">
                          <a:latin typeface="Times New Roman"/>
                          <a:ea typeface="宋体"/>
                        </a:rPr>
                        <a:t>的</a:t>
                      </a:r>
                      <a:endParaRPr lang="en-US" altLang="zh-CN" sz="1800" kern="100" dirty="0" smtClean="0">
                        <a:latin typeface="Times New Roman"/>
                        <a:ea typeface="宋体"/>
                      </a:endParaRPr>
                    </a:p>
                    <a:p>
                      <a:pPr indent="127000" algn="l">
                        <a:lnSpc>
                          <a:spcPct val="150000"/>
                        </a:lnSpc>
                        <a:spcAft>
                          <a:spcPts val="0"/>
                        </a:spcAft>
                      </a:pPr>
                      <a:r>
                        <a:rPr lang="zh-CN" sz="1800" kern="100" dirty="0" smtClean="0">
                          <a:latin typeface="Times New Roman"/>
                          <a:ea typeface="宋体"/>
                        </a:rPr>
                        <a:t>百分比</a:t>
                      </a:r>
                      <a:r>
                        <a:rPr lang="en-US" sz="1800" kern="100" dirty="0" smtClean="0">
                          <a:latin typeface="Times New Roman"/>
                          <a:ea typeface="宋体"/>
                        </a:rPr>
                        <a:t> </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50%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需要迁移的百分比</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90%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释放的百分比</a:t>
                      </a:r>
                      <a:r>
                        <a:rPr lang="en-US" sz="1800" kern="100" dirty="0">
                          <a:latin typeface="Times New Roman"/>
                          <a:ea typeface="宋体"/>
                        </a:rPr>
                        <a:t> (1 -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indent="127000" algn="l">
                        <a:lnSpc>
                          <a:spcPct val="150000"/>
                        </a:lnSpc>
                        <a:spcAft>
                          <a:spcPts val="0"/>
                        </a:spcAft>
                      </a:pPr>
                      <a:r>
                        <a:rPr lang="zh-CN" sz="1800" kern="100" dirty="0">
                          <a:latin typeface="Times New Roman"/>
                          <a:ea typeface="宋体"/>
                        </a:rPr>
                        <a:t>清除效率</a:t>
                      </a:r>
                      <a:r>
                        <a:rPr lang="en-US" sz="1800" kern="100" dirty="0">
                          <a:latin typeface="Times New Roman"/>
                          <a:ea typeface="宋体"/>
                        </a:rPr>
                        <a:t> = (</a:t>
                      </a:r>
                      <a:r>
                        <a:rPr lang="en-US" sz="1800" kern="100" dirty="0" smtClean="0">
                          <a:latin typeface="Times New Roman"/>
                          <a:ea typeface="宋体"/>
                        </a:rPr>
                        <a:t>1 - U</a:t>
                      </a:r>
                      <a:r>
                        <a:rPr lang="en-US" sz="1800" kern="100" dirty="0">
                          <a:latin typeface="Times New Roman"/>
                          <a:ea typeface="宋体"/>
                        </a:rPr>
                        <a:t>)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11%</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143000"/>
            <a:ext cx="7924800" cy="584775"/>
          </a:xfrm>
          <a:prstGeom prst="rect">
            <a:avLst/>
          </a:prstGeom>
          <a:noFill/>
          <a:ln w="9525">
            <a:noFill/>
            <a:miter lim="800000"/>
          </a:ln>
        </p:spPr>
        <p:txBody>
          <a:bodyPr>
            <a:spAutoFit/>
          </a:bodyPr>
          <a:lstStyle/>
          <a:p>
            <a:r>
              <a:rPr lang="zh-CN" altLang="en-US" sz="3200" b="1" dirty="0" smtClean="0">
                <a:solidFill>
                  <a:srgbClr val="0823A8"/>
                </a:solidFill>
                <a:latin typeface="Calibri" panose="020F0502020204030204" pitchFamily="34" charset="0"/>
              </a:rPr>
              <a:t>内存计算概念</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838200" y="1752600"/>
            <a:ext cx="7696200" cy="1323439"/>
          </a:xfrm>
          <a:prstGeom prst="rect">
            <a:avLst/>
          </a:prstGeom>
          <a:noFill/>
        </p:spPr>
        <p:txBody>
          <a:bodyPr wrap="square" rtlCol="0">
            <a:spAutoFit/>
          </a:bodyPr>
          <a:lstStyle/>
          <a:p>
            <a:r>
              <a:rPr lang="zh-CN" altLang="en-US" sz="2000" dirty="0" smtClean="0"/>
              <a:t>        内存</a:t>
            </a:r>
            <a:r>
              <a:rPr lang="zh-CN" altLang="en-US" sz="2000" dirty="0"/>
              <a:t>计算（</a:t>
            </a:r>
            <a:r>
              <a:rPr lang="en-US" altLang="zh-CN" sz="2000" dirty="0"/>
              <a:t>In-memory Computing</a:t>
            </a:r>
            <a:r>
              <a:rPr lang="zh-CN" altLang="en-US" sz="2000" dirty="0" smtClean="0"/>
              <a:t>）指</a:t>
            </a:r>
            <a:r>
              <a:rPr lang="zh-CN" altLang="en-US" sz="2000" dirty="0"/>
              <a:t>采用了各种内存技术在计算过程中让</a:t>
            </a:r>
            <a:r>
              <a:rPr lang="en-US" altLang="zh-CN" sz="2000" dirty="0"/>
              <a:t>CPU</a:t>
            </a:r>
            <a:r>
              <a:rPr lang="zh-CN" altLang="en-US" sz="2000" dirty="0"/>
              <a:t>从主内存（</a:t>
            </a:r>
            <a:r>
              <a:rPr lang="en-US" altLang="zh-CN" sz="2000" dirty="0"/>
              <a:t>main memory</a:t>
            </a:r>
            <a:r>
              <a:rPr lang="zh-CN" altLang="en-US" sz="2000" dirty="0" smtClean="0"/>
              <a:t>）而</a:t>
            </a:r>
            <a:r>
              <a:rPr lang="zh-CN" altLang="en-US" sz="2000" dirty="0"/>
              <a:t>不是从磁盘（</a:t>
            </a:r>
            <a:r>
              <a:rPr lang="en-US" altLang="zh-CN" sz="2000" dirty="0"/>
              <a:t>disk</a:t>
            </a:r>
            <a:r>
              <a:rPr lang="zh-CN" altLang="en-US" sz="2000" dirty="0"/>
              <a:t>）读写数据的计算模型。这里的内存技术包括列存储格式、数据分区与压缩、增量写入、无汇总表等方法</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1447800" y="3200400"/>
            <a:ext cx="6532248" cy="350721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85800" y="1143000"/>
            <a:ext cx="7924800" cy="3477875"/>
          </a:xfrm>
          <a:prstGeom prst="rect">
            <a:avLst/>
          </a:prstGeom>
          <a:noFill/>
          <a:ln w="9525">
            <a:noFill/>
            <a:miter lim="800000"/>
          </a:ln>
        </p:spPr>
        <p:txBody>
          <a:bodyPr>
            <a:spAutoFit/>
          </a:bodyPr>
          <a:lstStyle/>
          <a:p>
            <a:r>
              <a:rPr lang="en-US" altLang="zh-CN" sz="2000" dirty="0" smtClean="0"/>
              <a:t>      </a:t>
            </a:r>
            <a:r>
              <a:rPr lang="zh-CN" altLang="zh-CN" sz="2000" dirty="0" smtClean="0"/>
              <a:t>另外注意到</a:t>
            </a:r>
            <a:r>
              <a:rPr lang="en-US" altLang="zh-CN" sz="2000" dirty="0" err="1" smtClean="0">
                <a:solidFill>
                  <a:srgbClr val="FF0000"/>
                </a:solidFill>
              </a:rPr>
              <a:t>RAMCloud</a:t>
            </a:r>
            <a:r>
              <a:rPr lang="zh-CN" altLang="zh-CN" sz="2000" dirty="0" smtClean="0">
                <a:solidFill>
                  <a:srgbClr val="FF0000"/>
                </a:solidFill>
              </a:rPr>
              <a:t>在</a:t>
            </a:r>
            <a:r>
              <a:rPr lang="en-US" altLang="zh-CN" sz="2000" dirty="0" smtClean="0">
                <a:solidFill>
                  <a:srgbClr val="FF0000"/>
                </a:solidFill>
              </a:rPr>
              <a:t>Master</a:t>
            </a:r>
            <a:r>
              <a:rPr lang="zh-CN" altLang="zh-CN" sz="2000" dirty="0" smtClean="0">
                <a:solidFill>
                  <a:srgbClr val="FF0000"/>
                </a:solidFill>
              </a:rPr>
              <a:t>内存和</a:t>
            </a:r>
            <a:r>
              <a:rPr lang="en-US" altLang="zh-CN" sz="2000" dirty="0" smtClean="0">
                <a:solidFill>
                  <a:srgbClr val="FF0000"/>
                </a:solidFill>
              </a:rPr>
              <a:t>Backup</a:t>
            </a:r>
            <a:r>
              <a:rPr lang="zh-CN" altLang="zh-CN" sz="2000" dirty="0" smtClean="0">
                <a:solidFill>
                  <a:srgbClr val="FF0000"/>
                </a:solidFill>
              </a:rPr>
              <a:t>磁盘上保留了两套</a:t>
            </a:r>
            <a:r>
              <a:rPr lang="en-US" altLang="zh-CN" sz="2000" dirty="0" smtClean="0">
                <a:solidFill>
                  <a:srgbClr val="FF0000"/>
                </a:solidFill>
              </a:rPr>
              <a:t>Segment</a:t>
            </a:r>
            <a:r>
              <a:rPr lang="zh-CN" altLang="zh-CN" sz="2000" dirty="0" smtClean="0">
                <a:solidFill>
                  <a:srgbClr val="FF0000"/>
                </a:solidFill>
              </a:rPr>
              <a:t>体系</a:t>
            </a:r>
            <a:r>
              <a:rPr lang="zh-CN" altLang="zh-CN" sz="2000" dirty="0" smtClean="0"/>
              <a:t>，因此，清除工作也需要对两套体系完成。早期的对内存和磁盘的清除工作是结合在一起进行，但发现的一个问题是，当内存使用率高时（</a:t>
            </a:r>
            <a:r>
              <a:rPr lang="en-US" altLang="zh-CN" sz="2000" dirty="0" smtClean="0"/>
              <a:t>80~90%</a:t>
            </a:r>
            <a:r>
              <a:rPr lang="zh-CN" altLang="zh-CN" sz="2000" dirty="0" smtClean="0"/>
              <a:t>），与内存清除同时进行的磁盘清除占用了大量的网络带宽（这时磁盘使用率也高，迁移数据需要很大的开销），影响了集群写入数据（</a:t>
            </a:r>
            <a:r>
              <a:rPr lang="en-US" altLang="zh-CN" sz="2000" dirty="0" smtClean="0"/>
              <a:t>Write Data</a:t>
            </a:r>
            <a:r>
              <a:rPr lang="zh-CN" altLang="zh-CN" sz="2000" dirty="0" smtClean="0"/>
              <a:t>）的效率（</a:t>
            </a:r>
            <a:r>
              <a:rPr lang="en-US" altLang="zh-CN" sz="2000" dirty="0" smtClean="0"/>
              <a:t>Throughput</a:t>
            </a:r>
            <a:r>
              <a:rPr lang="zh-CN" altLang="zh-CN" sz="2000" dirty="0" smtClean="0"/>
              <a:t>）。</a:t>
            </a:r>
          </a:p>
          <a:p>
            <a:r>
              <a:rPr lang="en-US" altLang="zh-CN" sz="2000" dirty="0" smtClean="0"/>
              <a:t>      </a:t>
            </a:r>
            <a:r>
              <a:rPr lang="zh-CN" altLang="zh-CN" sz="2000" dirty="0" smtClean="0"/>
              <a:t>但</a:t>
            </a:r>
            <a:r>
              <a:rPr lang="en-US" altLang="zh-CN" sz="2000" dirty="0" err="1" smtClean="0"/>
              <a:t>RAMCloud</a:t>
            </a:r>
            <a:r>
              <a:rPr lang="zh-CN" altLang="zh-CN" sz="2000" dirty="0" smtClean="0"/>
              <a:t>的设计目标是达到内存高使用率的同时，也要有较高的写数据效率（</a:t>
            </a:r>
            <a:r>
              <a:rPr lang="en-US" altLang="zh-CN" sz="2000" dirty="0" smtClean="0"/>
              <a:t>Write Throughput</a:t>
            </a:r>
            <a:r>
              <a:rPr lang="zh-CN" altLang="zh-CN" sz="2000" dirty="0" smtClean="0"/>
              <a:t>）。对比内存与磁盘的性能特点可看出，内存空间昂贵，但读写带宽足够；磁盘存储空间廉价富余，但带宽有限。</a:t>
            </a:r>
            <a:r>
              <a:rPr lang="zh-CN" altLang="en-US" sz="2000" dirty="0" smtClean="0"/>
              <a:t>如何</a:t>
            </a:r>
            <a:r>
              <a:rPr lang="zh-CN" altLang="zh-CN" sz="2000" dirty="0" smtClean="0"/>
              <a:t>把性能特点相差悬殊的两种存储结构放在一个清除流程中达</a:t>
            </a:r>
            <a:r>
              <a:rPr lang="zh-CN" altLang="en-US" sz="2000" dirty="0" smtClean="0"/>
              <a:t>到较</a:t>
            </a:r>
            <a:r>
              <a:rPr lang="zh-CN" altLang="zh-CN" sz="2000" dirty="0" smtClean="0"/>
              <a:t>理想效果</a:t>
            </a:r>
            <a:r>
              <a:rPr lang="zh-CN" altLang="en-US" sz="2000" dirty="0" smtClean="0"/>
              <a:t>？</a:t>
            </a:r>
            <a:r>
              <a:rPr lang="en-US" altLang="zh-CN" sz="2000" dirty="0" smtClean="0"/>
              <a:t>--- Two-level Cleaning</a:t>
            </a:r>
            <a:endParaRPr lang="zh-CN" altLang="en-US" sz="2000" b="1" dirty="0">
              <a:solidFill>
                <a:srgbClr val="0823A8"/>
              </a:solidFill>
              <a:latin typeface="Calibri" panose="020F0502020204030204" pitchFamily="34" charset="0"/>
            </a:endParaRPr>
          </a:p>
        </p:txBody>
      </p:sp>
      <p:pic>
        <p:nvPicPr>
          <p:cNvPr id="8" name="对象 5"/>
          <p:cNvPicPr/>
          <p:nvPr/>
        </p:nvPicPr>
        <p:blipFill>
          <a:blip r:embed="rId4" cstate="print"/>
          <a:srcRect l="-3484" t="-10542" r="-2443" b="-3558"/>
          <a:stretch>
            <a:fillRect/>
          </a:stretch>
        </p:blipFill>
        <p:spPr>
          <a:xfrm>
            <a:off x="2057400" y="4800600"/>
            <a:ext cx="4800600" cy="1524000"/>
          </a:xfrm>
          <a:prstGeom prst="rect">
            <a:avLst/>
          </a:prstGeom>
          <a:noFill/>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95400"/>
            <a:ext cx="7620000" cy="461665"/>
          </a:xfrm>
          <a:prstGeom prst="rect">
            <a:avLst/>
          </a:prstGeom>
          <a:noFill/>
        </p:spPr>
        <p:txBody>
          <a:bodyPr wrap="square" rtlCol="0">
            <a:spAutoFit/>
          </a:bodyPr>
          <a:lstStyle/>
          <a:p>
            <a:r>
              <a:rPr lang="en-US" altLang="zh-CN" sz="2400" b="1" dirty="0" err="1" smtClean="0"/>
              <a:t>RAMCloud</a:t>
            </a:r>
            <a:r>
              <a:rPr lang="zh-CN" altLang="en-US" sz="2400" b="1" dirty="0" smtClean="0"/>
              <a:t> </a:t>
            </a:r>
            <a:r>
              <a:rPr lang="en-US" altLang="zh-CN" sz="2400" b="1" dirty="0" smtClean="0"/>
              <a:t>Two-level </a:t>
            </a:r>
            <a:r>
              <a:rPr lang="en-US" altLang="zh-CN" sz="2400" b="1" dirty="0"/>
              <a:t>Cleaning</a:t>
            </a:r>
            <a:r>
              <a:rPr lang="zh-CN" altLang="en-US" sz="2400" b="1" dirty="0" smtClean="0"/>
              <a:t>机制</a:t>
            </a:r>
            <a:r>
              <a:rPr lang="en-US" altLang="zh-CN" sz="2400" b="1" dirty="0" smtClean="0"/>
              <a:t>       </a:t>
            </a:r>
            <a:endParaRPr lang="zh-CN" altLang="en-US" sz="2400" b="1" dirty="0"/>
          </a:p>
        </p:txBody>
      </p:sp>
      <p:pic>
        <p:nvPicPr>
          <p:cNvPr id="2" name="图片 1"/>
          <p:cNvPicPr>
            <a:picLocks noChangeAspect="1"/>
          </p:cNvPicPr>
          <p:nvPr/>
        </p:nvPicPr>
        <p:blipFill>
          <a:blip r:embed="rId4" cstate="print"/>
          <a:stretch>
            <a:fillRect/>
          </a:stretch>
        </p:blipFill>
        <p:spPr>
          <a:xfrm>
            <a:off x="3810000" y="2133600"/>
            <a:ext cx="5821574" cy="3962400"/>
          </a:xfrm>
          <a:prstGeom prst="rect">
            <a:avLst/>
          </a:prstGeom>
        </p:spPr>
      </p:pic>
      <p:sp>
        <p:nvSpPr>
          <p:cNvPr id="8" name="文本框 7"/>
          <p:cNvSpPr txBox="1"/>
          <p:nvPr/>
        </p:nvSpPr>
        <p:spPr>
          <a:xfrm>
            <a:off x="609600" y="1905000"/>
            <a:ext cx="3124200" cy="4401205"/>
          </a:xfrm>
          <a:prstGeom prst="rect">
            <a:avLst/>
          </a:prstGeom>
          <a:noFill/>
        </p:spPr>
        <p:txBody>
          <a:bodyPr wrap="square" rtlCol="0">
            <a:spAutoFit/>
          </a:bodyPr>
          <a:lstStyle/>
          <a:p>
            <a:pPr>
              <a:buFont typeface="Wingdings" pitchFamily="2" charset="2"/>
              <a:buChar char="l"/>
            </a:pPr>
            <a:r>
              <a:rPr lang="en-US" altLang="zh-CN" sz="2000" dirty="0" smtClean="0"/>
              <a:t>  First-level </a:t>
            </a:r>
            <a:r>
              <a:rPr lang="en-US" altLang="zh-CN" sz="2000" dirty="0"/>
              <a:t>Cleaning</a:t>
            </a:r>
            <a:r>
              <a:rPr lang="zh-CN" altLang="en-US" sz="2000" dirty="0"/>
              <a:t>：</a:t>
            </a:r>
            <a:r>
              <a:rPr lang="en-US" altLang="zh-CN" sz="2000" dirty="0"/>
              <a:t>Segment Compaction</a:t>
            </a:r>
            <a:r>
              <a:rPr lang="zh-CN" altLang="en-US" sz="2000" dirty="0"/>
              <a:t>（分区压缩</a:t>
            </a:r>
            <a:r>
              <a:rPr lang="zh-CN" altLang="en-US" sz="2000" dirty="0" smtClean="0"/>
              <a:t>）</a:t>
            </a:r>
            <a:endParaRPr lang="en-US" altLang="zh-CN" sz="2000" dirty="0" smtClean="0"/>
          </a:p>
          <a:p>
            <a:r>
              <a:rPr lang="en-US" altLang="zh-CN" sz="2000" dirty="0" smtClean="0"/>
              <a:t>    </a:t>
            </a:r>
            <a:r>
              <a:rPr lang="zh-CN" altLang="en-US" sz="2000" dirty="0" smtClean="0"/>
              <a:t>在此</a:t>
            </a:r>
            <a:r>
              <a:rPr lang="zh-CN" altLang="en-US" sz="2000" dirty="0"/>
              <a:t>阶段清除线程只对内存内</a:t>
            </a:r>
            <a:r>
              <a:rPr lang="en-US" altLang="zh-CN" sz="2000" dirty="0"/>
              <a:t>Segment</a:t>
            </a:r>
            <a:r>
              <a:rPr lang="zh-CN" altLang="en-US" sz="2000" dirty="0"/>
              <a:t>内部的</a:t>
            </a:r>
            <a:r>
              <a:rPr lang="en-US" altLang="zh-CN" sz="2000" dirty="0"/>
              <a:t>Logs</a:t>
            </a:r>
            <a:r>
              <a:rPr lang="zh-CN" altLang="en-US" sz="2000" dirty="0"/>
              <a:t>进行清理和压缩，释放清除后的内存空间供再次使用。</a:t>
            </a:r>
          </a:p>
          <a:p>
            <a:pPr>
              <a:buFont typeface="Wingdings" pitchFamily="2" charset="2"/>
              <a:buChar char="l"/>
            </a:pPr>
            <a:r>
              <a:rPr lang="zh-CN" altLang="en-US" sz="2000" dirty="0" smtClean="0"/>
              <a:t>  </a:t>
            </a:r>
            <a:r>
              <a:rPr lang="en-US" altLang="zh-CN" sz="2000" dirty="0" smtClean="0"/>
              <a:t>Second-level </a:t>
            </a:r>
            <a:r>
              <a:rPr lang="en-US" altLang="zh-CN" sz="2000" dirty="0"/>
              <a:t>Cleaning</a:t>
            </a:r>
            <a:r>
              <a:rPr lang="zh-CN" altLang="en-US" sz="2000" dirty="0"/>
              <a:t>：</a:t>
            </a:r>
            <a:r>
              <a:rPr lang="en-US" altLang="zh-CN" sz="2000" dirty="0"/>
              <a:t>Combined </a:t>
            </a:r>
            <a:r>
              <a:rPr lang="en-US" altLang="zh-CN" sz="2000" dirty="0" smtClean="0"/>
              <a:t>Cleaning</a:t>
            </a:r>
          </a:p>
          <a:p>
            <a:r>
              <a:rPr lang="zh-CN" altLang="en-US" sz="2000" dirty="0" smtClean="0"/>
              <a:t>（综</a:t>
            </a:r>
            <a:r>
              <a:rPr lang="zh-CN" altLang="en-US" sz="2000" dirty="0"/>
              <a:t>和清除</a:t>
            </a:r>
            <a:r>
              <a:rPr lang="zh-CN" altLang="en-US" sz="2000" dirty="0" smtClean="0"/>
              <a:t>）</a:t>
            </a:r>
            <a:endParaRPr lang="en-US" altLang="zh-CN" sz="2000" dirty="0" smtClean="0"/>
          </a:p>
          <a:p>
            <a:r>
              <a:rPr lang="en-US" altLang="zh-CN" sz="2000" dirty="0" smtClean="0"/>
              <a:t>    </a:t>
            </a:r>
            <a:r>
              <a:rPr lang="zh-CN" altLang="en-US" sz="2000" dirty="0" smtClean="0"/>
              <a:t>同时</a:t>
            </a:r>
            <a:r>
              <a:rPr lang="zh-CN" altLang="en-US" sz="2000" dirty="0"/>
              <a:t>清除多个</a:t>
            </a:r>
            <a:r>
              <a:rPr lang="en-US" altLang="zh-CN" dirty="0"/>
              <a:t>Segments</a:t>
            </a:r>
            <a:r>
              <a:rPr lang="en-US" altLang="zh-CN" sz="2000" dirty="0"/>
              <a:t>,</a:t>
            </a:r>
            <a:r>
              <a:rPr lang="zh-CN" altLang="en-US" sz="2000" dirty="0"/>
              <a:t>并进行磁盘</a:t>
            </a:r>
            <a:r>
              <a:rPr lang="zh-CN" altLang="en-US" sz="2000" dirty="0" smtClean="0"/>
              <a:t>清除，同步进行。</a:t>
            </a:r>
            <a:endParaRPr lang="zh-CN" altLang="en-US" sz="2000" dirty="0"/>
          </a:p>
        </p:txBody>
      </p:sp>
    </p:spTree>
    <p:extLst>
      <p:ext uri="{BB962C8B-B14F-4D97-AF65-F5344CB8AC3E}">
        <p14:creationId xmlns:p14="http://schemas.microsoft.com/office/powerpoint/2010/main" xmlns="" val="40208708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3.  Spark </a:t>
            </a:r>
            <a:r>
              <a:rPr lang="zh-CN" altLang="en-US" sz="3200" b="1" dirty="0" smtClean="0">
                <a:solidFill>
                  <a:srgbClr val="0823A8"/>
                </a:solidFill>
                <a:latin typeface="Calibri" panose="020F0502020204030204" pitchFamily="34" charset="0"/>
              </a:rPr>
              <a:t>内存计算</a:t>
            </a:r>
            <a:endParaRPr lang="zh-CN" altLang="en-US" sz="3200" b="1" dirty="0">
              <a:solidFill>
                <a:srgbClr val="0823A8"/>
              </a:solidFill>
              <a:latin typeface="Calibri" panose="020F0502020204030204" pitchFamily="34" charset="0"/>
            </a:endParaRPr>
          </a:p>
        </p:txBody>
      </p:sp>
      <p:sp>
        <p:nvSpPr>
          <p:cNvPr id="7" name="TextBox 12"/>
          <p:cNvSpPr txBox="1">
            <a:spLocks noChangeArrowheads="1"/>
          </p:cNvSpPr>
          <p:nvPr/>
        </p:nvSpPr>
        <p:spPr bwMode="auto">
          <a:xfrm>
            <a:off x="762000" y="1905000"/>
            <a:ext cx="7924800" cy="1231106"/>
          </a:xfrm>
          <a:prstGeom prst="rect">
            <a:avLst/>
          </a:prstGeom>
          <a:noFill/>
          <a:ln w="9525">
            <a:noFill/>
            <a:miter lim="800000"/>
          </a:ln>
        </p:spPr>
        <p:txBody>
          <a:bodyPr>
            <a:spAutoFit/>
          </a:bodyPr>
          <a:lstStyle/>
          <a:p>
            <a:r>
              <a:rPr lang="en-US" altLang="zh-CN" sz="2400" b="1" dirty="0" smtClean="0"/>
              <a:t>Spark </a:t>
            </a:r>
            <a:r>
              <a:rPr lang="zh-CN" altLang="en-US" sz="2400" b="1" dirty="0" smtClean="0"/>
              <a:t>计算生态系统</a:t>
            </a:r>
            <a:endParaRPr lang="en-US" altLang="zh-CN" sz="2400" b="1" dirty="0" smtClean="0"/>
          </a:p>
          <a:p>
            <a:pPr>
              <a:spcBef>
                <a:spcPts val="1200"/>
              </a:spcBef>
            </a:pPr>
            <a:r>
              <a:rPr lang="en-US" altLang="zh-CN" sz="2000" dirty="0" smtClean="0"/>
              <a:t>       </a:t>
            </a:r>
            <a:r>
              <a:rPr lang="zh-CN" altLang="en-US" sz="2000" dirty="0" smtClean="0"/>
              <a:t>构建在</a:t>
            </a:r>
            <a:r>
              <a:rPr lang="en-US" altLang="zh-CN" sz="2000" dirty="0" err="1" smtClean="0"/>
              <a:t>Hadoop</a:t>
            </a:r>
            <a:r>
              <a:rPr lang="zh-CN" altLang="en-US" sz="2000" dirty="0" smtClean="0"/>
              <a:t>平台上，利用</a:t>
            </a:r>
            <a:r>
              <a:rPr lang="en-US" altLang="zh-CN" sz="2000" dirty="0" smtClean="0"/>
              <a:t>HDFS</a:t>
            </a:r>
            <a:r>
              <a:rPr lang="zh-CN" altLang="en-US" sz="2000" dirty="0" smtClean="0"/>
              <a:t>存储系统架构，使用</a:t>
            </a:r>
            <a:r>
              <a:rPr lang="en-US" altLang="zh-CN" sz="2000" dirty="0" err="1" smtClean="0"/>
              <a:t>Mesos</a:t>
            </a:r>
            <a:r>
              <a:rPr lang="zh-CN" altLang="en-US" sz="2000" dirty="0" smtClean="0"/>
              <a:t>或</a:t>
            </a:r>
            <a:r>
              <a:rPr lang="en-US" altLang="zh-CN" sz="2000" dirty="0" smtClean="0"/>
              <a:t>YARN</a:t>
            </a:r>
            <a:r>
              <a:rPr lang="zh-CN" altLang="en-US" sz="2000" dirty="0" smtClean="0"/>
              <a:t>作为集群资源管理系统。</a:t>
            </a:r>
            <a:endParaRPr lang="zh-CN" altLang="en-US" sz="2000" b="1" dirty="0">
              <a:latin typeface="Calibri" panose="020F0502020204030204" pitchFamily="34" charset="0"/>
            </a:endParaRPr>
          </a:p>
        </p:txBody>
      </p:sp>
      <p:pic>
        <p:nvPicPr>
          <p:cNvPr id="8" name="图片 7" descr="03"/>
          <p:cNvPicPr/>
          <p:nvPr/>
        </p:nvPicPr>
        <p:blipFill>
          <a:blip r:embed="rId4" cstate="print"/>
          <a:srcRect/>
          <a:stretch>
            <a:fillRect/>
          </a:stretch>
        </p:blipFill>
        <p:spPr>
          <a:xfrm>
            <a:off x="2209800" y="3124200"/>
            <a:ext cx="5029200" cy="3581400"/>
          </a:xfrm>
          <a:prstGeom prst="rect">
            <a:avLst/>
          </a:prstGeom>
          <a:noFill/>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85800" y="1295400"/>
            <a:ext cx="8001000" cy="4924425"/>
          </a:xfrm>
          <a:prstGeom prst="rect">
            <a:avLst/>
          </a:prstGeom>
          <a:noFill/>
          <a:ln w="9525">
            <a:noFill/>
            <a:miter lim="800000"/>
          </a:ln>
        </p:spPr>
        <p:txBody>
          <a:bodyPr wrap="square">
            <a:spAutoFit/>
          </a:bodyPr>
          <a:lstStyle/>
          <a:p>
            <a:r>
              <a:rPr lang="en-US" altLang="zh-CN" sz="2400" b="1" dirty="0" smtClean="0"/>
              <a:t>Spark </a:t>
            </a:r>
            <a:r>
              <a:rPr lang="zh-CN" altLang="en-US" sz="2400" b="1" dirty="0" smtClean="0"/>
              <a:t>功能框架</a:t>
            </a:r>
            <a:endParaRPr lang="en-US" altLang="zh-CN" sz="2400" b="1" dirty="0" smtClean="0"/>
          </a:p>
          <a:p>
            <a:pPr>
              <a:spcBef>
                <a:spcPts val="1200"/>
              </a:spcBef>
              <a:buFont typeface="Wingdings" pitchFamily="2" charset="2"/>
              <a:buChar char="l"/>
            </a:pPr>
            <a:r>
              <a:rPr lang="en-US" altLang="zh-CN" sz="2000" dirty="0" smtClean="0"/>
              <a:t>  Shark SQL</a:t>
            </a:r>
            <a:r>
              <a:rPr lang="zh-CN" altLang="en-US" sz="2000" dirty="0" smtClean="0"/>
              <a:t>：</a:t>
            </a:r>
            <a:r>
              <a:rPr lang="en-US" altLang="zh-CN" sz="2000" dirty="0" smtClean="0"/>
              <a:t>SQL</a:t>
            </a:r>
            <a:r>
              <a:rPr lang="zh-CN" altLang="en-US" sz="2000" dirty="0" smtClean="0"/>
              <a:t>查询引擎。</a:t>
            </a:r>
            <a:r>
              <a:rPr lang="zh-CN" altLang="zh-CN" sz="2000" dirty="0" smtClean="0"/>
              <a:t>通过</a:t>
            </a:r>
            <a:r>
              <a:rPr lang="en-US" altLang="zh-CN" sz="2000" dirty="0" smtClean="0"/>
              <a:t>Hive</a:t>
            </a:r>
            <a:r>
              <a:rPr lang="zh-CN" altLang="zh-CN" sz="2000" dirty="0" smtClean="0"/>
              <a:t>的</a:t>
            </a:r>
            <a:r>
              <a:rPr lang="en-US" altLang="zh-CN" sz="2000" dirty="0" smtClean="0"/>
              <a:t>HQL</a:t>
            </a:r>
            <a:r>
              <a:rPr lang="zh-CN" altLang="zh-CN" sz="2000" dirty="0" smtClean="0"/>
              <a:t>语句解析，把</a:t>
            </a:r>
            <a:r>
              <a:rPr lang="en-US" altLang="zh-CN" sz="2000" dirty="0" smtClean="0"/>
              <a:t>HQL</a:t>
            </a:r>
            <a:r>
              <a:rPr lang="zh-CN" altLang="zh-CN" sz="2000" dirty="0" smtClean="0"/>
              <a:t>翻译成</a:t>
            </a:r>
            <a:r>
              <a:rPr lang="en-US" altLang="zh-CN" sz="2000" dirty="0" smtClean="0"/>
              <a:t>Spark</a:t>
            </a:r>
            <a:r>
              <a:rPr lang="zh-CN" altLang="zh-CN" sz="2000" dirty="0" smtClean="0"/>
              <a:t>上的</a:t>
            </a:r>
            <a:r>
              <a:rPr lang="en-US" altLang="zh-CN" sz="2000" dirty="0" smtClean="0"/>
              <a:t>RDD</a:t>
            </a:r>
            <a:r>
              <a:rPr lang="zh-CN" altLang="zh-CN" sz="2000" dirty="0" smtClean="0"/>
              <a:t>操作</a:t>
            </a:r>
            <a:r>
              <a:rPr lang="zh-CN" altLang="en-US" sz="2000" dirty="0" smtClean="0"/>
              <a:t>。</a:t>
            </a:r>
            <a:endParaRPr lang="en-US" altLang="zh-CN" sz="2000" dirty="0" smtClean="0"/>
          </a:p>
          <a:p>
            <a:pPr>
              <a:spcBef>
                <a:spcPts val="1200"/>
              </a:spcBef>
              <a:buFont typeface="Wingdings" pitchFamily="2" charset="2"/>
              <a:buChar char="l"/>
            </a:pPr>
            <a:r>
              <a:rPr lang="en-US" altLang="zh-CN" sz="2000" dirty="0" smtClean="0"/>
              <a:t>  </a:t>
            </a:r>
            <a:r>
              <a:rPr lang="en-US" altLang="zh-CN" sz="2000" dirty="0" smtClean="0">
                <a:solidFill>
                  <a:srgbClr val="FF0000"/>
                </a:solidFill>
              </a:rPr>
              <a:t>Spark Core</a:t>
            </a:r>
            <a:r>
              <a:rPr lang="zh-CN" altLang="en-US" sz="2000" dirty="0" smtClean="0">
                <a:solidFill>
                  <a:srgbClr val="FF0000"/>
                </a:solidFill>
              </a:rPr>
              <a:t>：内存计算模型</a:t>
            </a:r>
            <a:r>
              <a:rPr lang="zh-CN" altLang="en-US" sz="2000" dirty="0" smtClean="0"/>
              <a:t>。</a:t>
            </a:r>
            <a:r>
              <a:rPr lang="zh-CN" altLang="zh-CN" sz="2000" dirty="0" smtClean="0"/>
              <a:t>提供有向无环图（</a:t>
            </a:r>
            <a:r>
              <a:rPr lang="en-US" altLang="zh-CN" sz="2000" dirty="0" smtClean="0"/>
              <a:t>DAG</a:t>
            </a:r>
            <a:r>
              <a:rPr lang="zh-CN" altLang="zh-CN" sz="2000" dirty="0" smtClean="0"/>
              <a:t>）的分布式并行计算框架，支持内存多次迭代计算和数据共享，大大减少了迭代之间</a:t>
            </a:r>
            <a:r>
              <a:rPr lang="en-US" altLang="zh-CN" sz="2000" dirty="0" smtClean="0"/>
              <a:t>I/O</a:t>
            </a:r>
            <a:r>
              <a:rPr lang="zh-CN" altLang="zh-CN" sz="2000" dirty="0" smtClean="0"/>
              <a:t>的开销，对于需要进行多次迭代的数据计算性能有很大提升</a:t>
            </a:r>
            <a:endParaRPr lang="en-US" altLang="zh-CN" sz="2000" dirty="0" smtClean="0"/>
          </a:p>
          <a:p>
            <a:pPr>
              <a:spcBef>
                <a:spcPts val="1200"/>
              </a:spcBef>
              <a:buFont typeface="Wingdings" pitchFamily="2" charset="2"/>
              <a:buChar char="l"/>
            </a:pPr>
            <a:r>
              <a:rPr lang="en-US" altLang="zh-CN" sz="2000" b="1" dirty="0" smtClean="0">
                <a:latin typeface="Calibri" panose="020F0502020204030204" pitchFamily="34" charset="0"/>
              </a:rPr>
              <a:t>   </a:t>
            </a:r>
            <a:r>
              <a:rPr lang="en-US" altLang="zh-CN" sz="2000" dirty="0" smtClean="0"/>
              <a:t>Spark Streaming</a:t>
            </a:r>
            <a:r>
              <a:rPr lang="zh-CN" altLang="en-US" sz="2000" dirty="0" smtClean="0"/>
              <a:t>：支持流计算。</a:t>
            </a:r>
            <a:r>
              <a:rPr lang="zh-CN" altLang="zh-CN" sz="2000" dirty="0" smtClean="0"/>
              <a:t>将流</a:t>
            </a:r>
            <a:r>
              <a:rPr lang="zh-CN" altLang="en-US" sz="2000" dirty="0" smtClean="0"/>
              <a:t>数据</a:t>
            </a:r>
            <a:r>
              <a:rPr lang="zh-CN" altLang="zh-CN" sz="2000" dirty="0" smtClean="0"/>
              <a:t>按照</a:t>
            </a:r>
            <a:r>
              <a:rPr lang="en-US" altLang="zh-CN" sz="2000" dirty="0" smtClean="0"/>
              <a:t>batch size</a:t>
            </a:r>
            <a:r>
              <a:rPr lang="zh-CN" altLang="zh-CN" sz="2000" dirty="0" smtClean="0"/>
              <a:t>（如</a:t>
            </a:r>
            <a:r>
              <a:rPr lang="en-US" altLang="zh-CN" sz="2000" dirty="0" smtClean="0"/>
              <a:t>1</a:t>
            </a:r>
            <a:r>
              <a:rPr lang="zh-CN" altLang="zh-CN" sz="2000" dirty="0" smtClean="0"/>
              <a:t>秒）分成一段一段的数据</a:t>
            </a:r>
            <a:r>
              <a:rPr lang="zh-CN" altLang="en-US" sz="2000" dirty="0" smtClean="0"/>
              <a:t>段</a:t>
            </a:r>
            <a:r>
              <a:rPr lang="zh-CN" altLang="zh-CN" sz="2000" dirty="0" smtClean="0"/>
              <a:t>（</a:t>
            </a:r>
            <a:r>
              <a:rPr lang="en-US" altLang="zh-CN" sz="2000" dirty="0" err="1" smtClean="0"/>
              <a:t>Discretized</a:t>
            </a:r>
            <a:r>
              <a:rPr lang="en-US" altLang="zh-CN" sz="2000" dirty="0" smtClean="0"/>
              <a:t> Stream</a:t>
            </a:r>
            <a:r>
              <a:rPr lang="zh-CN" altLang="zh-CN" sz="2000" dirty="0" smtClean="0"/>
              <a:t>），每一段数据都转换成</a:t>
            </a:r>
            <a:r>
              <a:rPr lang="en-US" altLang="zh-CN" sz="2000" dirty="0" smtClean="0"/>
              <a:t>Spark</a:t>
            </a:r>
            <a:r>
              <a:rPr lang="zh-CN" altLang="zh-CN" sz="2000" dirty="0" smtClean="0"/>
              <a:t>的</a:t>
            </a:r>
            <a:r>
              <a:rPr lang="en-US" altLang="zh-CN" sz="2000" dirty="0" smtClean="0"/>
              <a:t>RDD</a:t>
            </a:r>
            <a:r>
              <a:rPr lang="zh-CN" altLang="zh-CN" sz="2000" dirty="0" smtClean="0"/>
              <a:t>（</a:t>
            </a:r>
            <a:r>
              <a:rPr lang="en-US" altLang="zh-CN" sz="2000" dirty="0" smtClean="0"/>
              <a:t>Resilient Distributed Dataset</a:t>
            </a:r>
            <a:r>
              <a:rPr lang="zh-CN" altLang="zh-CN" sz="2000" dirty="0" smtClean="0"/>
              <a:t>），</a:t>
            </a:r>
            <a:r>
              <a:rPr lang="zh-CN" altLang="en-US" sz="2000" dirty="0" smtClean="0"/>
              <a:t>对</a:t>
            </a:r>
            <a:r>
              <a:rPr lang="en-US" altLang="zh-CN" sz="2000" dirty="0" smtClean="0"/>
              <a:t>RDD</a:t>
            </a:r>
            <a:r>
              <a:rPr lang="zh-CN" altLang="zh-CN" sz="2000" dirty="0" smtClean="0"/>
              <a:t>经过操作变成中间结果保存在内存中，</a:t>
            </a:r>
            <a:r>
              <a:rPr lang="en-US" altLang="zh-CN" sz="2000" dirty="0" smtClean="0"/>
              <a:t>Spark</a:t>
            </a:r>
            <a:r>
              <a:rPr lang="zh-CN" altLang="zh-CN" sz="2000" dirty="0" smtClean="0"/>
              <a:t>流计算引擎</a:t>
            </a:r>
            <a:r>
              <a:rPr lang="zh-CN" altLang="en-US" sz="2000" dirty="0" smtClean="0"/>
              <a:t>也可</a:t>
            </a:r>
            <a:r>
              <a:rPr lang="zh-CN" altLang="zh-CN" sz="2000" dirty="0" smtClean="0"/>
              <a:t>根据需求</a:t>
            </a:r>
            <a:r>
              <a:rPr lang="zh-CN" altLang="en-US" sz="2000" dirty="0" smtClean="0"/>
              <a:t>将</a:t>
            </a:r>
            <a:r>
              <a:rPr lang="zh-CN" altLang="zh-CN" sz="2000" dirty="0" smtClean="0"/>
              <a:t>中间结果存储到外部设备</a:t>
            </a:r>
            <a:endParaRPr lang="en-US" altLang="zh-CN" sz="2000" dirty="0" smtClean="0"/>
          </a:p>
          <a:p>
            <a:pPr>
              <a:spcBef>
                <a:spcPts val="1200"/>
              </a:spcBef>
              <a:buFont typeface="Wingdings" pitchFamily="2" charset="2"/>
              <a:buChar char="l"/>
            </a:pPr>
            <a:r>
              <a:rPr lang="en-US" altLang="zh-CN" sz="2000" dirty="0" smtClean="0"/>
              <a:t>  </a:t>
            </a:r>
            <a:r>
              <a:rPr lang="en-US" altLang="zh-CN" sz="2000" dirty="0" err="1" smtClean="0"/>
              <a:t>GraphX</a:t>
            </a:r>
            <a:r>
              <a:rPr lang="zh-CN" altLang="en-US" sz="2000" dirty="0" smtClean="0"/>
              <a:t>：</a:t>
            </a:r>
            <a:r>
              <a:rPr lang="en-US" altLang="zh-CN" sz="2000" dirty="0" smtClean="0"/>
              <a:t>Spark</a:t>
            </a:r>
            <a:r>
              <a:rPr lang="zh-CN" altLang="en-US" sz="2000" dirty="0" smtClean="0"/>
              <a:t>的图并行计算框架。</a:t>
            </a:r>
            <a:endParaRPr lang="en-US" altLang="zh-CN" sz="2000" dirty="0" smtClean="0"/>
          </a:p>
          <a:p>
            <a:pPr>
              <a:spcBef>
                <a:spcPts val="1200"/>
              </a:spcBef>
              <a:buFont typeface="Wingdings" pitchFamily="2" charset="2"/>
              <a:buChar char="l"/>
            </a:pPr>
            <a:r>
              <a:rPr lang="en-US" altLang="zh-CN" sz="2000" dirty="0" smtClean="0"/>
              <a:t>  </a:t>
            </a:r>
            <a:r>
              <a:rPr lang="en-US" altLang="zh-CN" sz="2000" dirty="0" err="1" smtClean="0"/>
              <a:t>MLBase</a:t>
            </a:r>
            <a:r>
              <a:rPr lang="zh-CN" altLang="en-US" sz="2000" dirty="0" smtClean="0"/>
              <a:t>：</a:t>
            </a:r>
            <a:r>
              <a:rPr lang="zh-CN" altLang="zh-CN" sz="2000" dirty="0" smtClean="0"/>
              <a:t>支持机器学习的组件</a:t>
            </a:r>
            <a:r>
              <a:rPr lang="zh-CN" altLang="en-US" sz="2000" dirty="0" smtClean="0"/>
              <a:t>库。</a:t>
            </a:r>
            <a:endParaRPr lang="zh-CN" altLang="en-US" sz="2000"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219200"/>
            <a:ext cx="8229600" cy="1538883"/>
          </a:xfrm>
          <a:prstGeom prst="rect">
            <a:avLst/>
          </a:prstGeom>
          <a:noFill/>
          <a:ln w="9525">
            <a:noFill/>
            <a:miter lim="800000"/>
          </a:ln>
        </p:spPr>
        <p:txBody>
          <a:bodyPr wrap="square">
            <a:spAutoFit/>
          </a:bodyPr>
          <a:lstStyle/>
          <a:p>
            <a:r>
              <a:rPr lang="zh-CN" altLang="en-US" sz="2400" b="1" dirty="0" smtClean="0"/>
              <a:t>计算架构</a:t>
            </a:r>
            <a:endParaRPr lang="en-US" altLang="zh-CN" sz="2400" b="1" dirty="0" smtClean="0"/>
          </a:p>
          <a:p>
            <a:pPr>
              <a:spcBef>
                <a:spcPts val="1200"/>
              </a:spcBef>
            </a:pPr>
            <a:r>
              <a:rPr lang="en-US" altLang="zh-CN" sz="2000" dirty="0" smtClean="0"/>
              <a:t>        </a:t>
            </a:r>
            <a:r>
              <a:rPr lang="zh-CN" altLang="zh-CN" sz="2000" dirty="0" smtClean="0"/>
              <a:t>系统架构仍采用了</a:t>
            </a:r>
            <a:r>
              <a:rPr lang="en-US" altLang="zh-CN" sz="2000" dirty="0" smtClean="0"/>
              <a:t>Master/Slave</a:t>
            </a:r>
            <a:r>
              <a:rPr lang="zh-CN" altLang="zh-CN" sz="2000" dirty="0" smtClean="0"/>
              <a:t>结构，即集群由一个主节点</a:t>
            </a:r>
            <a:r>
              <a:rPr lang="en-US" altLang="zh-CN" sz="2000" dirty="0" smtClean="0"/>
              <a:t>Master</a:t>
            </a:r>
            <a:r>
              <a:rPr lang="zh-CN" altLang="zh-CN" sz="2000" dirty="0" smtClean="0"/>
              <a:t>和多个从节点</a:t>
            </a:r>
            <a:r>
              <a:rPr lang="en-US" altLang="zh-CN" sz="2000" dirty="0" smtClean="0"/>
              <a:t>Worker</a:t>
            </a:r>
            <a:r>
              <a:rPr lang="zh-CN" altLang="zh-CN" sz="2000" dirty="0" smtClean="0"/>
              <a:t>组成，</a:t>
            </a:r>
            <a:r>
              <a:rPr lang="en-US" altLang="zh-CN" sz="2000" dirty="0" smtClean="0"/>
              <a:t>Master</a:t>
            </a:r>
            <a:r>
              <a:rPr lang="zh-CN" altLang="zh-CN" sz="2000" dirty="0" smtClean="0"/>
              <a:t>作为整个集群的控制节点负责整个集群的运行管理，</a:t>
            </a:r>
            <a:r>
              <a:rPr lang="en-US" altLang="zh-CN" sz="2000" dirty="0" smtClean="0"/>
              <a:t>Worker</a:t>
            </a:r>
            <a:r>
              <a:rPr lang="zh-CN" altLang="zh-CN" sz="2000" dirty="0" smtClean="0"/>
              <a:t>作为计算节点接受主节点命令并报告本节点状态</a:t>
            </a:r>
            <a:r>
              <a:rPr lang="zh-CN" altLang="en-US" sz="2000" dirty="0" smtClean="0"/>
              <a:t>。</a:t>
            </a:r>
            <a:endParaRPr lang="zh-CN" altLang="en-US" sz="2000" b="1" dirty="0">
              <a:latin typeface="Calibri" panose="020F0502020204030204" pitchFamily="34" charset="0"/>
            </a:endParaRPr>
          </a:p>
        </p:txBody>
      </p:sp>
      <p:grpSp>
        <p:nvGrpSpPr>
          <p:cNvPr id="104450" name="Group 2"/>
          <p:cNvGrpSpPr>
            <a:grpSpLocks/>
          </p:cNvGrpSpPr>
          <p:nvPr/>
        </p:nvGrpSpPr>
        <p:grpSpPr bwMode="auto">
          <a:xfrm>
            <a:off x="457200" y="3200400"/>
            <a:ext cx="3276599" cy="2590800"/>
            <a:chOff x="3391" y="4205"/>
            <a:chExt cx="5595" cy="3682"/>
          </a:xfrm>
        </p:grpSpPr>
        <p:grpSp>
          <p:nvGrpSpPr>
            <p:cNvPr id="104451" name="Group 3"/>
            <p:cNvGrpSpPr>
              <a:grpSpLocks/>
            </p:cNvGrpSpPr>
            <p:nvPr/>
          </p:nvGrpSpPr>
          <p:grpSpPr bwMode="auto">
            <a:xfrm>
              <a:off x="3391" y="4205"/>
              <a:ext cx="5141" cy="3682"/>
              <a:chOff x="3391" y="4205"/>
              <a:chExt cx="5141" cy="3682"/>
            </a:xfrm>
          </p:grpSpPr>
          <p:grpSp>
            <p:nvGrpSpPr>
              <p:cNvPr id="104452" name="Group 4"/>
              <p:cNvGrpSpPr>
                <a:grpSpLocks/>
              </p:cNvGrpSpPr>
              <p:nvPr/>
            </p:nvGrpSpPr>
            <p:grpSpPr bwMode="auto">
              <a:xfrm>
                <a:off x="3391" y="4205"/>
                <a:ext cx="5141" cy="3682"/>
                <a:chOff x="3118" y="4339"/>
                <a:chExt cx="5297" cy="3951"/>
              </a:xfrm>
            </p:grpSpPr>
            <p:pic>
              <p:nvPicPr>
                <p:cNvPr id="104453" name="currentImg" descr="wKiom1NOQB6wKpInAACPFzueKiI373"/>
                <p:cNvPicPr>
                  <a:picLocks noChangeAspect="1" noChangeArrowheads="1"/>
                </p:cNvPicPr>
                <p:nvPr/>
              </p:nvPicPr>
              <p:blipFill>
                <a:blip r:embed="rId4" cstate="print"/>
                <a:srcRect/>
                <a:stretch>
                  <a:fillRect/>
                </a:stretch>
              </p:blipFill>
              <p:spPr bwMode="auto">
                <a:xfrm>
                  <a:off x="3118" y="4339"/>
                  <a:ext cx="5297" cy="3951"/>
                </a:xfrm>
                <a:prstGeom prst="rect">
                  <a:avLst/>
                </a:prstGeom>
                <a:noFill/>
              </p:spPr>
            </p:pic>
            <p:sp>
              <p:nvSpPr>
                <p:cNvPr id="104454" name="Text Box 6"/>
                <p:cNvSpPr txBox="1">
                  <a:spLocks noChangeArrowheads="1"/>
                </p:cNvSpPr>
                <p:nvPr/>
              </p:nvSpPr>
              <p:spPr bwMode="auto">
                <a:xfrm>
                  <a:off x="4483" y="4458"/>
                  <a:ext cx="1050" cy="4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smtClean="0">
                      <a:ln>
                        <a:noFill/>
                      </a:ln>
                      <a:solidFill>
                        <a:schemeClr val="tx1"/>
                      </a:solidFill>
                      <a:effectLst/>
                      <a:latin typeface="Calibri" pitchFamily="34" charset="0"/>
                      <a:ea typeface="宋体" pitchFamily="2" charset="-122"/>
                      <a:cs typeface="宋体" pitchFamily="2" charset="-122"/>
                    </a:rPr>
                    <a:t>主节点</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104455" name="Text Box 7"/>
              <p:cNvSpPr txBox="1">
                <a:spLocks noChangeArrowheads="1"/>
              </p:cNvSpPr>
              <p:nvPr/>
            </p:nvSpPr>
            <p:spPr bwMode="auto">
              <a:xfrm>
                <a:off x="3391" y="6122"/>
                <a:ext cx="1064" cy="5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Courier New" pitchFamily="49" charset="0"/>
                    <a:ea typeface="宋体" pitchFamily="2" charset="-122"/>
                    <a:cs typeface="宋体" pitchFamily="2" charset="-122"/>
                  </a:rPr>
                  <a:t>Worker</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grpSp>
          <p:nvGrpSpPr>
            <p:cNvPr id="104456" name="Group 8"/>
            <p:cNvGrpSpPr>
              <a:grpSpLocks/>
            </p:cNvGrpSpPr>
            <p:nvPr/>
          </p:nvGrpSpPr>
          <p:grpSpPr bwMode="auto">
            <a:xfrm>
              <a:off x="5205" y="6122"/>
              <a:ext cx="3781" cy="502"/>
              <a:chOff x="5205" y="6122"/>
              <a:chExt cx="3781" cy="502"/>
            </a:xfrm>
          </p:grpSpPr>
          <p:sp>
            <p:nvSpPr>
              <p:cNvPr id="104457" name="Text Box 9"/>
              <p:cNvSpPr txBox="1">
                <a:spLocks noChangeArrowheads="1"/>
              </p:cNvSpPr>
              <p:nvPr/>
            </p:nvSpPr>
            <p:spPr bwMode="auto">
              <a:xfrm>
                <a:off x="5205" y="6122"/>
                <a:ext cx="1064" cy="5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Courier New" pitchFamily="49" charset="0"/>
                    <a:ea typeface="宋体" pitchFamily="2" charset="-122"/>
                    <a:cs typeface="宋体" pitchFamily="2" charset="-122"/>
                  </a:rPr>
                  <a:t>Worker</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4458" name="Text Box 10"/>
              <p:cNvSpPr txBox="1">
                <a:spLocks noChangeArrowheads="1"/>
              </p:cNvSpPr>
              <p:nvPr/>
            </p:nvSpPr>
            <p:spPr bwMode="auto">
              <a:xfrm>
                <a:off x="7922" y="6122"/>
                <a:ext cx="1064" cy="5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smtClean="0">
                    <a:ln>
                      <a:noFill/>
                    </a:ln>
                    <a:solidFill>
                      <a:schemeClr val="tx1"/>
                    </a:solidFill>
                    <a:effectLst/>
                    <a:latin typeface="Courier New" pitchFamily="49" charset="0"/>
                    <a:ea typeface="宋体" pitchFamily="2" charset="-122"/>
                    <a:cs typeface="宋体" pitchFamily="2" charset="-122"/>
                  </a:rPr>
                  <a:t>Worker</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grpSp>
      <p:pic>
        <p:nvPicPr>
          <p:cNvPr id="16" name="图片 15" descr="02"/>
          <p:cNvPicPr/>
          <p:nvPr/>
        </p:nvPicPr>
        <p:blipFill>
          <a:blip r:embed="rId5" cstate="print"/>
          <a:srcRect/>
          <a:stretch>
            <a:fillRect/>
          </a:stretch>
        </p:blipFill>
        <p:spPr>
          <a:xfrm>
            <a:off x="3886200" y="3124200"/>
            <a:ext cx="5029200" cy="2881222"/>
          </a:xfrm>
          <a:prstGeom prst="rect">
            <a:avLst/>
          </a:prstGeom>
          <a:noFill/>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09569" name="Rectangle 1"/>
          <p:cNvSpPr>
            <a:spLocks noChangeArrowheads="1"/>
          </p:cNvSpPr>
          <p:nvPr/>
        </p:nvSpPr>
        <p:spPr bwMode="auto">
          <a:xfrm>
            <a:off x="762000" y="1485528"/>
            <a:ext cx="7924800" cy="39395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系统软件（功能组件）到系统硬件（服务器）的部署关系如下：</a:t>
            </a:r>
            <a:endParaRPr lang="en-US" altLang="zh-CN" sz="2000" dirty="0" smtClean="0">
              <a:cs typeface="Times New Roman" pitchFamily="18" charset="0"/>
            </a:endParaRPr>
          </a:p>
          <a:p>
            <a:pPr marL="357188" marR="0" lvl="0" indent="-357188" algn="l" defTabSz="914400" rtl="0" eaLnBrk="1" fontAlgn="base" latinLnBrk="0" hangingPunct="1">
              <a:lnSpc>
                <a:spcPct val="100000"/>
              </a:lnSpc>
              <a:spcBef>
                <a:spcPts val="1200"/>
              </a:spcBef>
              <a:spcAft>
                <a:spcPct val="0"/>
              </a:spcAft>
              <a:buClrTx/>
              <a:buSzTx/>
              <a:buFont typeface="Wingdings" pitchFamily="2" charset="2"/>
              <a:buChar char="l"/>
              <a:tabLst/>
            </a:pPr>
            <a:r>
              <a:rPr kumimoji="0" 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主节点（</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Master</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：部署有</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ClusterManager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Standalone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模式是</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Master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程序，分布式模式是</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YARN </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ResourceManager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lang="en-US" altLang="zh-CN" sz="2000" dirty="0" smtClean="0">
              <a:cs typeface="Times New Roman" pitchFamily="18" charset="0"/>
            </a:endParaRPr>
          </a:p>
          <a:p>
            <a:pPr marL="357188" marR="0" lvl="0" indent="-357188" algn="l" defTabSz="914400" rtl="0" eaLnBrk="1" fontAlgn="base" latinLnBrk="0" hangingPunct="1">
              <a:lnSpc>
                <a:spcPct val="100000"/>
              </a:lnSpc>
              <a:spcBef>
                <a:spcPts val="600"/>
              </a:spcBef>
              <a:spcAft>
                <a:spcPct val="0"/>
              </a:spcAft>
              <a:buClrTx/>
              <a:buSzTx/>
              <a:buFont typeface="Wingdings" pitchFamily="2" charset="2"/>
              <a:buChar char="l"/>
              <a:tabLst/>
            </a:pPr>
            <a:r>
              <a:rPr kumimoji="0" lang="en-US" altLang="zh-CN" sz="2000" b="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工作节点（</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Worker</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：部署有</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YARN</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 </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NodeManager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ApplicationMaster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Executor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，以及由</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Executor</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启动的</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Task</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线程；</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R="0" lvl="0" algn="l" defTabSz="914400" rtl="0" eaLnBrk="1" fontAlgn="base" latinLnBrk="0" hangingPunct="1">
              <a:lnSpc>
                <a:spcPct val="100000"/>
              </a:lnSpc>
              <a:spcBef>
                <a:spcPts val="600"/>
              </a:spcBef>
              <a:spcAft>
                <a:spcPct val="0"/>
              </a:spcAft>
              <a:buClrTx/>
              <a:buSzTx/>
              <a:buFont typeface="Wingdings" pitchFamily="2" charset="2"/>
              <a:buChar char="l"/>
              <a:tabLst/>
            </a:pPr>
            <a:r>
              <a:rPr lang="en-US" altLang="zh-CN" sz="2000" dirty="0" smtClean="0">
                <a:latin typeface="Times New Roman" pitchFamily="18" charset="0"/>
                <a:cs typeface="Times New Roman" pitchFamily="18" charset="0"/>
              </a:rPr>
              <a:t>  </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客户端节点（</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Client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：应用程序</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Application</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lvl="0">
              <a:spcBef>
                <a:spcPts val="1800"/>
              </a:spcBef>
            </a:pPr>
            <a:r>
              <a:rPr lang="en-US" altLang="zh-CN" sz="2000" dirty="0" smtClean="0"/>
              <a:t>     Spark</a:t>
            </a:r>
            <a:r>
              <a:rPr lang="zh-CN" altLang="zh-CN" sz="2000" dirty="0" smtClean="0"/>
              <a:t>集群有三种典型的运行模式：</a:t>
            </a:r>
            <a:endParaRPr lang="en-US" altLang="zh-CN" sz="2000" dirty="0" smtClean="0"/>
          </a:p>
          <a:p>
            <a:pPr lvl="0">
              <a:spcBef>
                <a:spcPts val="600"/>
              </a:spcBef>
              <a:buFont typeface="Wingdings" pitchFamily="2" charset="2"/>
              <a:buChar char="l"/>
            </a:pPr>
            <a:r>
              <a:rPr lang="en-US" altLang="zh-CN" sz="2000" dirty="0" smtClean="0"/>
              <a:t>  Standalone</a:t>
            </a:r>
            <a:r>
              <a:rPr lang="zh-CN" altLang="zh-CN" sz="2000" dirty="0" smtClean="0"/>
              <a:t>模式</a:t>
            </a:r>
            <a:endParaRPr lang="en-US" altLang="zh-CN" sz="2000" dirty="0" smtClean="0"/>
          </a:p>
          <a:p>
            <a:pPr lvl="0">
              <a:spcBef>
                <a:spcPts val="600"/>
              </a:spcBef>
              <a:buFont typeface="Wingdings" pitchFamily="2" charset="2"/>
              <a:buChar char="l"/>
            </a:pPr>
            <a:r>
              <a:rPr lang="en-US" altLang="zh-CN" sz="2000" dirty="0" smtClean="0"/>
              <a:t>  YARN-Client</a:t>
            </a:r>
            <a:r>
              <a:rPr lang="zh-CN" altLang="zh-CN" sz="2000" dirty="0" smtClean="0"/>
              <a:t>模式</a:t>
            </a:r>
            <a:endParaRPr lang="en-US" altLang="zh-CN" sz="2000" dirty="0" smtClean="0"/>
          </a:p>
          <a:p>
            <a:pPr lvl="0">
              <a:spcBef>
                <a:spcPts val="600"/>
              </a:spcBef>
              <a:buFont typeface="Wingdings" pitchFamily="2" charset="2"/>
              <a:buChar char="l"/>
            </a:pPr>
            <a:r>
              <a:rPr lang="en-US" altLang="zh-CN" sz="2000" dirty="0" smtClean="0"/>
              <a:t>  YARN-Cluster</a:t>
            </a:r>
            <a:r>
              <a:rPr lang="zh-CN" altLang="zh-CN" sz="2000" dirty="0" smtClean="0"/>
              <a:t>模式</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46</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143000"/>
            <a:ext cx="8077200" cy="2769989"/>
          </a:xfrm>
          <a:prstGeom prst="rect">
            <a:avLst/>
          </a:prstGeom>
          <a:noFill/>
          <a:ln w="9525">
            <a:noFill/>
            <a:miter lim="800000"/>
          </a:ln>
        </p:spPr>
        <p:txBody>
          <a:bodyPr wrap="square">
            <a:spAutoFit/>
          </a:bodyPr>
          <a:lstStyle/>
          <a:p>
            <a:r>
              <a:rPr lang="en-US" altLang="zh-CN" sz="2400" b="1" dirty="0" smtClean="0"/>
              <a:t>RDD </a:t>
            </a:r>
            <a:r>
              <a:rPr lang="zh-CN" altLang="en-US" sz="2400" b="1" dirty="0" smtClean="0"/>
              <a:t>数据模型</a:t>
            </a:r>
            <a:endParaRPr lang="en-US" altLang="zh-CN" sz="2400" b="1" dirty="0" smtClean="0"/>
          </a:p>
          <a:p>
            <a:pPr>
              <a:spcBef>
                <a:spcPts val="1200"/>
              </a:spcBef>
            </a:pPr>
            <a:r>
              <a:rPr lang="en-US" altLang="zh-CN" sz="2000" dirty="0" smtClean="0"/>
              <a:t>        RDD</a:t>
            </a:r>
            <a:r>
              <a:rPr lang="zh-CN" altLang="zh-CN" sz="2000" dirty="0" smtClean="0"/>
              <a:t>（</a:t>
            </a:r>
            <a:r>
              <a:rPr lang="en-US" altLang="zh-CN" sz="2000" dirty="0" smtClean="0"/>
              <a:t>Resilient Distributed Datasets</a:t>
            </a:r>
            <a:r>
              <a:rPr lang="zh-CN" altLang="zh-CN" sz="2000" dirty="0" smtClean="0"/>
              <a:t>）定义为弹性分布式数据集，即一组不可改变、可并行计算、分区的（</a:t>
            </a:r>
            <a:r>
              <a:rPr lang="en-US" altLang="zh-CN" sz="2000" dirty="0" smtClean="0"/>
              <a:t>partitioned</a:t>
            </a:r>
            <a:r>
              <a:rPr lang="zh-CN" altLang="zh-CN" sz="2000" dirty="0" smtClean="0"/>
              <a:t>）数据集集合。</a:t>
            </a:r>
            <a:r>
              <a:rPr lang="en-US" altLang="zh-CN" sz="2000" dirty="0" smtClean="0"/>
              <a:t>RDD</a:t>
            </a:r>
            <a:r>
              <a:rPr lang="zh-CN" altLang="zh-CN" sz="2000" dirty="0" smtClean="0"/>
              <a:t>既是一个数据模型也是一个内存抽象模型。在逻辑结构上，</a:t>
            </a:r>
            <a:r>
              <a:rPr lang="en-US" altLang="zh-CN" sz="2000" dirty="0" smtClean="0"/>
              <a:t>RDD</a:t>
            </a:r>
            <a:r>
              <a:rPr lang="zh-CN" altLang="zh-CN" sz="2000" dirty="0" smtClean="0"/>
              <a:t>可以理解为一个数组，数组的元素即是分区</a:t>
            </a:r>
            <a:r>
              <a:rPr lang="en-US" altLang="zh-CN" sz="2000" dirty="0" smtClean="0"/>
              <a:t>Partition</a:t>
            </a:r>
            <a:r>
              <a:rPr lang="zh-CN" altLang="zh-CN" sz="2000" dirty="0" smtClean="0"/>
              <a:t>；在物理数据存储上，</a:t>
            </a:r>
            <a:r>
              <a:rPr lang="en-US" altLang="zh-CN" sz="2000" dirty="0" smtClean="0"/>
              <a:t>RDD</a:t>
            </a:r>
            <a:r>
              <a:rPr lang="zh-CN" altLang="zh-CN" sz="2000" dirty="0" smtClean="0"/>
              <a:t>的每一个</a:t>
            </a:r>
            <a:r>
              <a:rPr lang="en-US" altLang="zh-CN" sz="2000" dirty="0" smtClean="0"/>
              <a:t>Partition</a:t>
            </a:r>
            <a:r>
              <a:rPr lang="zh-CN" altLang="zh-CN" sz="2000" dirty="0" smtClean="0"/>
              <a:t>对应的就是一个数据块</a:t>
            </a:r>
            <a:r>
              <a:rPr lang="en-US" altLang="zh-CN" sz="2000" dirty="0" smtClean="0"/>
              <a:t>Block</a:t>
            </a:r>
            <a:r>
              <a:rPr lang="zh-CN" altLang="zh-CN" sz="2000" dirty="0" smtClean="0"/>
              <a:t>，</a:t>
            </a:r>
            <a:r>
              <a:rPr lang="en-US" altLang="zh-CN" sz="2000" dirty="0" smtClean="0"/>
              <a:t>Block</a:t>
            </a:r>
            <a:r>
              <a:rPr lang="zh-CN" altLang="zh-CN" sz="2000" dirty="0" smtClean="0"/>
              <a:t>可以有多个副本，分别存储在不同节点的内存中，当内存不够时还可以持久化存储到磁盘上</a:t>
            </a:r>
            <a:r>
              <a:rPr lang="zh-CN" altLang="en-US" sz="2000" dirty="0" smtClean="0"/>
              <a:t>。</a:t>
            </a:r>
            <a:endParaRPr lang="zh-CN" altLang="en-US" sz="2000" b="1" dirty="0">
              <a:latin typeface="Calibri" panose="020F0502020204030204" pitchFamily="34" charset="0"/>
            </a:endParaRPr>
          </a:p>
        </p:txBody>
      </p:sp>
      <p:pic>
        <p:nvPicPr>
          <p:cNvPr id="8" name="图片 7" descr="http://upload-images.jianshu.io/upload_images/967544-1a7ce32deac7df40.jpg?imageMogr2/auto-orient/strip%7CimageView2/2"/>
          <p:cNvPicPr/>
          <p:nvPr/>
        </p:nvPicPr>
        <p:blipFill>
          <a:blip r:embed="rId4" r:link="rId5" cstate="print"/>
          <a:srcRect/>
          <a:stretch>
            <a:fillRect/>
          </a:stretch>
        </p:blipFill>
        <p:spPr>
          <a:xfrm>
            <a:off x="1066800" y="3886200"/>
            <a:ext cx="6781800" cy="28194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47</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17761" name="Rectangle 1"/>
          <p:cNvSpPr>
            <a:spLocks noChangeArrowheads="1"/>
          </p:cNvSpPr>
          <p:nvPr/>
        </p:nvSpPr>
        <p:spPr bwMode="auto">
          <a:xfrm>
            <a:off x="838200" y="1371600"/>
            <a:ext cx="7772400" cy="43704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特点</a:t>
            </a:r>
            <a:endParaRPr lang="en-US" altLang="zh-CN" sz="2800" b="1" dirty="0" smtClean="0">
              <a:cs typeface="Times New Roman" pitchFamily="18" charset="0"/>
            </a:endParaRPr>
          </a:p>
          <a:p>
            <a:pPr marR="0" lvl="0" algn="l" defTabSz="914400" rtl="0" eaLnBrk="1" fontAlgn="base" latinLnBrk="0" hangingPunct="1">
              <a:lnSpc>
                <a:spcPct val="100000"/>
              </a:lnSpc>
              <a:spcBef>
                <a:spcPts val="1200"/>
              </a:spcBef>
              <a:spcAft>
                <a:spcPct val="0"/>
              </a:spcAft>
              <a:buClrTx/>
              <a:buSzTx/>
              <a:buFont typeface="Wingdings" pitchFamily="2" charset="2"/>
              <a:buChar char="l"/>
              <a:tabLst/>
            </a:pPr>
            <a:r>
              <a:rPr kumimoji="0" lang="en-US" altLang="zh-CN" sz="200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immutable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：任何操作都不会改变</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本身，只会创造新的</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，但需记录</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的转换过程，以支持无共享数据读写同步及可重算性</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R="0" lvl="0" algn="l" defTabSz="914400" rtl="0" eaLnBrk="1" fontAlgn="base" latinLnBrk="0" hangingPunct="1">
              <a:lnSpc>
                <a:spcPct val="100000"/>
              </a:lnSpc>
              <a:spcBef>
                <a:spcPts val="600"/>
              </a:spcBef>
              <a:spcAft>
                <a:spcPct val="0"/>
              </a:spcAft>
              <a:buClrTx/>
              <a:buSzTx/>
              <a:buFont typeface="Wingdings" pitchFamily="2" charset="2"/>
              <a:buChar char="l"/>
              <a:tabLst/>
            </a:pPr>
            <a:r>
              <a:rPr lang="en-US" altLang="zh-CN" sz="2000" dirty="0" smtClean="0">
                <a:latin typeface="Times New Roman" pitchFamily="18" charset="0"/>
                <a:cs typeface="Times New Roman" pitchFamily="18" charset="0"/>
              </a:rPr>
              <a:t>  </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partitioned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是分布存储在集群节点上的、分区的（</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partitioned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）数据集，以分区（</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partition</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）作为最小存储和处理单位，可通过分区方法（如采用</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Hash</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分区）来优化存储结构</a:t>
            </a:r>
            <a:endParaRPr lang="en-US" altLang="zh-CN" sz="2000" dirty="0" smtClean="0">
              <a:cs typeface="Times New Roman" pitchFamily="18" charset="0"/>
            </a:endParaRPr>
          </a:p>
          <a:p>
            <a:pPr marR="0" lvl="0" algn="l" defTabSz="914400" rtl="0" eaLnBrk="1" fontAlgn="base" latinLnBrk="0" hangingPunct="1">
              <a:lnSpc>
                <a:spcPct val="100000"/>
              </a:lnSpc>
              <a:spcBef>
                <a:spcPts val="600"/>
              </a:spcBef>
              <a:spcAft>
                <a:spcPct val="0"/>
              </a:spcAft>
              <a:buClrTx/>
              <a:buSzTx/>
              <a:buFont typeface="Wingdings" pitchFamily="2" charset="2"/>
              <a:buChar char="l"/>
              <a:tabLst/>
            </a:pPr>
            <a:r>
              <a:rPr kumimoji="0" lang="en-US" altLang="zh-CN" sz="2000" b="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 parallel</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：一个</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Task</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对应一个</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partition</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Task</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之间相互独立、并行计算</a:t>
            </a:r>
            <a:endParaRPr lang="en-US" altLang="zh-CN" sz="2000" dirty="0" smtClean="0">
              <a:cs typeface="Times New Roman" pitchFamily="18" charset="0"/>
            </a:endParaRPr>
          </a:p>
          <a:p>
            <a:pPr marR="0" lvl="0" algn="l" defTabSz="914400" rtl="0" eaLnBrk="1" fontAlgn="base" latinLnBrk="0" hangingPunct="1">
              <a:lnSpc>
                <a:spcPct val="100000"/>
              </a:lnSpc>
              <a:spcBef>
                <a:spcPts val="600"/>
              </a:spcBef>
              <a:spcAft>
                <a:spcPct val="0"/>
              </a:spcAft>
              <a:buClrTx/>
              <a:buSzTx/>
              <a:buFont typeface="Wingdings" pitchFamily="2" charset="2"/>
              <a:buChar char="l"/>
              <a:tabLst/>
            </a:pPr>
            <a:r>
              <a:rPr kumimoji="0" lang="en-US" altLang="zh-CN" sz="2000" b="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fault-tolerant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：基于</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Lineage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的高容错性，对于丢失的部分</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partitions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只需根据其</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Lineage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就可重新计算出来，而不需做</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checkpoint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操作</a:t>
            </a:r>
            <a:endParaRPr lang="en-US" altLang="zh-CN" sz="2000" dirty="0" smtClean="0">
              <a:cs typeface="Times New Roman" pitchFamily="18" charset="0"/>
            </a:endParaRPr>
          </a:p>
          <a:p>
            <a:pPr marR="0" lvl="0" algn="l" defTabSz="914400" rtl="0" eaLnBrk="1" fontAlgn="base" latinLnBrk="0" hangingPunct="1">
              <a:lnSpc>
                <a:spcPct val="100000"/>
              </a:lnSpc>
              <a:spcBef>
                <a:spcPts val="600"/>
              </a:spcBef>
              <a:spcAft>
                <a:spcPct val="0"/>
              </a:spcAft>
              <a:buClrTx/>
              <a:buSzTx/>
              <a:buFont typeface="Wingdings" pitchFamily="2" charset="2"/>
              <a:buChar char="l"/>
              <a:tabLst/>
            </a:pPr>
            <a:r>
              <a:rPr kumimoji="0" lang="en-US" altLang="zh-CN" sz="2000" b="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persistence</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：必须是可序列化的，可通过控制存储级别（内存、磁盘等）来进行重用，当内存空间不足时可把</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存储于磁盘上</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17761" name="Rectangle 1"/>
          <p:cNvSpPr>
            <a:spLocks noChangeArrowheads="1"/>
          </p:cNvSpPr>
          <p:nvPr/>
        </p:nvSpPr>
        <p:spPr bwMode="auto">
          <a:xfrm>
            <a:off x="838200" y="1217712"/>
            <a:ext cx="7772400" cy="46782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lang="zh-CN" altLang="en-US" sz="2800" b="1" dirty="0" smtClean="0">
                <a:latin typeface="Times New Roman" pitchFamily="18" charset="0"/>
                <a:cs typeface="Times New Roman" pitchFamily="18" charset="0"/>
              </a:rPr>
              <a:t> 算子</a:t>
            </a:r>
            <a:endParaRPr lang="en-US" altLang="zh-CN" sz="2800" b="1" dirty="0" smtClean="0">
              <a:cs typeface="Times New Roman" pitchFamily="18" charset="0"/>
            </a:endParaRPr>
          </a:p>
          <a:p>
            <a:pPr>
              <a:spcBef>
                <a:spcPts val="1200"/>
              </a:spcBef>
            </a:pPr>
            <a:r>
              <a:rPr lang="en-US" altLang="zh-CN" sz="2000" dirty="0" smtClean="0"/>
              <a:t>       </a:t>
            </a:r>
            <a:r>
              <a:rPr lang="zh-CN" altLang="zh-CN" sz="2000" dirty="0" smtClean="0"/>
              <a:t>算子是</a:t>
            </a:r>
            <a:r>
              <a:rPr lang="en-US" altLang="zh-CN" sz="2000" dirty="0" smtClean="0"/>
              <a:t>RDD</a:t>
            </a:r>
            <a:r>
              <a:rPr lang="zh-CN" altLang="zh-CN" sz="2000" dirty="0" smtClean="0"/>
              <a:t>中定义的外部函数，可以对</a:t>
            </a:r>
            <a:r>
              <a:rPr lang="en-US" altLang="zh-CN" sz="2000" dirty="0" smtClean="0"/>
              <a:t>RDD</a:t>
            </a:r>
            <a:r>
              <a:rPr lang="zh-CN" altLang="zh-CN" sz="2000" dirty="0" smtClean="0"/>
              <a:t>中的数据进行转换和操作。</a:t>
            </a:r>
            <a:r>
              <a:rPr lang="en-US" altLang="zh-CN" sz="2000" dirty="0" smtClean="0"/>
              <a:t>RDD</a:t>
            </a:r>
            <a:r>
              <a:rPr lang="zh-CN" altLang="zh-CN" sz="2000" dirty="0" smtClean="0"/>
              <a:t>算子有转换（</a:t>
            </a:r>
            <a:r>
              <a:rPr lang="en-US" altLang="zh-CN" sz="2000" dirty="0" smtClean="0"/>
              <a:t>Transformation</a:t>
            </a:r>
            <a:r>
              <a:rPr lang="zh-CN" altLang="zh-CN" sz="2000" dirty="0" smtClean="0"/>
              <a:t>）和操作（</a:t>
            </a:r>
            <a:r>
              <a:rPr lang="en-US" altLang="zh-CN" sz="2000" dirty="0" smtClean="0"/>
              <a:t>Action</a:t>
            </a:r>
            <a:r>
              <a:rPr lang="zh-CN" altLang="zh-CN" sz="2000" dirty="0" smtClean="0"/>
              <a:t>）两种。其中，转换又分为数值型（</a:t>
            </a:r>
            <a:r>
              <a:rPr lang="en-US" altLang="zh-CN" sz="2000" dirty="0" smtClean="0"/>
              <a:t>value</a:t>
            </a:r>
            <a:r>
              <a:rPr lang="zh-CN" altLang="zh-CN" sz="2000" dirty="0" smtClean="0"/>
              <a:t>）</a:t>
            </a:r>
            <a:r>
              <a:rPr lang="en-US" altLang="zh-CN" sz="2000" dirty="0" smtClean="0"/>
              <a:t>Transformation</a:t>
            </a:r>
            <a:r>
              <a:rPr lang="zh-CN" altLang="zh-CN" sz="2000" dirty="0" smtClean="0"/>
              <a:t>和键值对型（</a:t>
            </a:r>
            <a:r>
              <a:rPr lang="en-US" altLang="zh-CN" sz="2000" dirty="0" smtClean="0"/>
              <a:t>key-value</a:t>
            </a:r>
            <a:r>
              <a:rPr lang="zh-CN" altLang="zh-CN" sz="2000" dirty="0" smtClean="0"/>
              <a:t>）</a:t>
            </a:r>
            <a:r>
              <a:rPr lang="en-US" altLang="zh-CN" sz="2000" dirty="0" smtClean="0"/>
              <a:t>Transformation</a:t>
            </a:r>
            <a:r>
              <a:rPr lang="zh-CN" altLang="zh-CN" sz="2000" dirty="0" smtClean="0"/>
              <a:t>两种。</a:t>
            </a:r>
          </a:p>
          <a:p>
            <a:pPr>
              <a:spcBef>
                <a:spcPts val="1200"/>
              </a:spcBef>
              <a:buFont typeface="Wingdings" pitchFamily="2" charset="2"/>
              <a:buChar char="ü"/>
            </a:pPr>
            <a:r>
              <a:rPr lang="en-US" altLang="zh-CN" sz="2000" dirty="0" smtClean="0"/>
              <a:t>  </a:t>
            </a:r>
            <a:r>
              <a:rPr lang="en-US" altLang="zh-CN" sz="2000" b="1" dirty="0" smtClean="0"/>
              <a:t>Transformation </a:t>
            </a:r>
            <a:r>
              <a:rPr lang="zh-CN" altLang="zh-CN" sz="2000" dirty="0" smtClean="0"/>
              <a:t>按照一定的准则将一个</a:t>
            </a:r>
            <a:r>
              <a:rPr lang="en-US" altLang="zh-CN" sz="2000" dirty="0" smtClean="0"/>
              <a:t>RDD</a:t>
            </a:r>
            <a:r>
              <a:rPr lang="zh-CN" altLang="zh-CN" sz="2000" dirty="0" smtClean="0"/>
              <a:t>转换生成另一个新</a:t>
            </a:r>
            <a:r>
              <a:rPr lang="en-US" altLang="zh-CN" sz="2000" dirty="0" smtClean="0"/>
              <a:t>RDD</a:t>
            </a:r>
            <a:r>
              <a:rPr lang="zh-CN" altLang="zh-CN" sz="2000" dirty="0" smtClean="0"/>
              <a:t>，即返回值还是一个</a:t>
            </a:r>
            <a:r>
              <a:rPr lang="en-US" altLang="zh-CN" sz="2000" dirty="0" smtClean="0"/>
              <a:t>RDD</a:t>
            </a:r>
            <a:r>
              <a:rPr lang="zh-CN" altLang="zh-CN" sz="2000" dirty="0" smtClean="0"/>
              <a:t>。但</a:t>
            </a:r>
            <a:r>
              <a:rPr lang="en-US" altLang="zh-CN" sz="2000" dirty="0" smtClean="0"/>
              <a:t>Transformation</a:t>
            </a:r>
            <a:r>
              <a:rPr lang="zh-CN" altLang="zh-CN" sz="2000" dirty="0" smtClean="0"/>
              <a:t>属于延迟转换，即对一个</a:t>
            </a:r>
            <a:r>
              <a:rPr lang="en-US" altLang="zh-CN" sz="2000" dirty="0" smtClean="0"/>
              <a:t>RDD</a:t>
            </a:r>
            <a:r>
              <a:rPr lang="zh-CN" altLang="zh-CN" sz="2000" dirty="0" smtClean="0"/>
              <a:t>执行</a:t>
            </a:r>
            <a:r>
              <a:rPr lang="en-US" altLang="zh-CN" sz="2000" dirty="0" smtClean="0"/>
              <a:t>Transformation</a:t>
            </a:r>
            <a:r>
              <a:rPr lang="zh-CN" altLang="zh-CN" sz="2000" dirty="0" smtClean="0"/>
              <a:t>动作时并不是立即进行转换，而是记住其执行逻辑，等到有</a:t>
            </a:r>
            <a:r>
              <a:rPr lang="en-US" altLang="zh-CN" sz="2000" dirty="0" smtClean="0"/>
              <a:t>Action</a:t>
            </a:r>
            <a:r>
              <a:rPr lang="zh-CN" altLang="zh-CN" sz="2000" dirty="0" smtClean="0"/>
              <a:t>操作的时候才真正启动转换过程完成计算。</a:t>
            </a:r>
            <a:r>
              <a:rPr lang="en-US" altLang="zh-CN" sz="2000" dirty="0" smtClean="0"/>
              <a:t>Transformation</a:t>
            </a:r>
            <a:r>
              <a:rPr lang="zh-CN" altLang="zh-CN" sz="2000" dirty="0" smtClean="0"/>
              <a:t>算子有</a:t>
            </a:r>
            <a:r>
              <a:rPr lang="en-US" altLang="zh-CN" sz="2000" dirty="0" smtClean="0"/>
              <a:t>map, filter, join, </a:t>
            </a:r>
            <a:r>
              <a:rPr lang="en-US" altLang="zh-CN" sz="2000" dirty="0" err="1" smtClean="0"/>
              <a:t>cogroup</a:t>
            </a:r>
            <a:r>
              <a:rPr lang="en-US" altLang="zh-CN" sz="2000" dirty="0" smtClean="0"/>
              <a:t>, ...</a:t>
            </a:r>
            <a:r>
              <a:rPr lang="zh-CN" altLang="zh-CN" sz="2000" dirty="0" smtClean="0"/>
              <a:t>等多种类型。</a:t>
            </a:r>
          </a:p>
          <a:p>
            <a:pPr>
              <a:spcBef>
                <a:spcPts val="1200"/>
              </a:spcBef>
              <a:buFont typeface="Wingdings" pitchFamily="2" charset="2"/>
              <a:buChar char="ü"/>
            </a:pPr>
            <a:r>
              <a:rPr lang="en-US" altLang="zh-CN" sz="2000" dirty="0" smtClean="0"/>
              <a:t>  </a:t>
            </a:r>
            <a:r>
              <a:rPr lang="en-US" altLang="zh-CN" sz="2000" b="1" dirty="0" smtClean="0"/>
              <a:t>Action</a:t>
            </a:r>
            <a:r>
              <a:rPr lang="en-US" altLang="zh-CN" sz="2000" dirty="0" smtClean="0"/>
              <a:t> </a:t>
            </a:r>
            <a:r>
              <a:rPr lang="zh-CN" altLang="en-US" sz="2000" dirty="0" smtClean="0"/>
              <a:t>是</a:t>
            </a:r>
            <a:r>
              <a:rPr lang="zh-CN" altLang="zh-CN" sz="2000" dirty="0" smtClean="0"/>
              <a:t>完成对</a:t>
            </a:r>
            <a:r>
              <a:rPr lang="en-US" altLang="zh-CN" sz="2000" dirty="0" smtClean="0"/>
              <a:t>RDD</a:t>
            </a:r>
            <a:r>
              <a:rPr lang="zh-CN" altLang="zh-CN" sz="2000" dirty="0" smtClean="0"/>
              <a:t>的计算后返回结果或把</a:t>
            </a:r>
            <a:r>
              <a:rPr lang="en-US" altLang="zh-CN" sz="2000" dirty="0" smtClean="0"/>
              <a:t>RDD</a:t>
            </a:r>
            <a:r>
              <a:rPr lang="zh-CN" altLang="zh-CN" sz="2000" dirty="0" smtClean="0"/>
              <a:t>写到存储系统中，它也是触发</a:t>
            </a:r>
            <a:r>
              <a:rPr lang="en-US" altLang="zh-CN" sz="2000" dirty="0" smtClean="0"/>
              <a:t>Spark</a:t>
            </a:r>
            <a:r>
              <a:rPr lang="zh-CN" altLang="zh-CN" sz="2000" dirty="0" smtClean="0"/>
              <a:t>计算流程的动因，</a:t>
            </a:r>
            <a:r>
              <a:rPr lang="en-US" altLang="zh-CN" sz="2000" dirty="0" smtClean="0"/>
              <a:t>Action</a:t>
            </a:r>
            <a:r>
              <a:rPr lang="zh-CN" altLang="zh-CN" sz="2000" dirty="0" smtClean="0"/>
              <a:t>的返回值不是一个</a:t>
            </a:r>
            <a:r>
              <a:rPr lang="en-US" altLang="zh-CN" sz="2000" dirty="0" smtClean="0"/>
              <a:t>RDD</a:t>
            </a:r>
            <a:r>
              <a:rPr lang="zh-CN" altLang="zh-CN" sz="2000" dirty="0" smtClean="0"/>
              <a:t>。</a:t>
            </a:r>
            <a:r>
              <a:rPr lang="en-US" altLang="zh-CN" sz="2000" dirty="0" smtClean="0"/>
              <a:t>Action</a:t>
            </a:r>
            <a:r>
              <a:rPr lang="zh-CN" altLang="zh-CN" sz="2000" dirty="0" smtClean="0"/>
              <a:t>算子有</a:t>
            </a:r>
            <a:r>
              <a:rPr lang="en-US" altLang="zh-CN" sz="2000" dirty="0" smtClean="0"/>
              <a:t>count, collect, reduce, lookup</a:t>
            </a:r>
            <a:r>
              <a:rPr lang="zh-CN" altLang="zh-CN" sz="2000" dirty="0" smtClean="0"/>
              <a:t>和</a:t>
            </a:r>
            <a:r>
              <a:rPr lang="en-US" altLang="zh-CN" sz="2000" dirty="0" smtClean="0"/>
              <a:t>save</a:t>
            </a:r>
            <a:r>
              <a:rPr lang="zh-CN" altLang="zh-CN" sz="2000" dirty="0" smtClean="0"/>
              <a:t>等操作</a:t>
            </a:r>
            <a:r>
              <a:rPr lang="zh-CN" altLang="en-US" sz="2000" dirty="0" smtClean="0"/>
              <a:t>。</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7" name="图片 6" descr="967544-c5bf23c675782810"/>
          <p:cNvPicPr/>
          <p:nvPr/>
        </p:nvPicPr>
        <p:blipFill>
          <a:blip r:embed="rId4" cstate="print"/>
          <a:srcRect/>
          <a:stretch>
            <a:fillRect/>
          </a:stretch>
        </p:blipFill>
        <p:spPr>
          <a:xfrm>
            <a:off x="457200" y="2169543"/>
            <a:ext cx="8229600" cy="4155057"/>
          </a:xfrm>
          <a:prstGeom prst="rect">
            <a:avLst/>
          </a:prstGeom>
          <a:noFill/>
          <a:ln w="9525">
            <a:noFill/>
            <a:miter lim="800000"/>
            <a:headEnd/>
            <a:tailEnd/>
          </a:ln>
        </p:spPr>
      </p:pic>
      <p:sp>
        <p:nvSpPr>
          <p:cNvPr id="8" name="矩形 7"/>
          <p:cNvSpPr/>
          <p:nvPr/>
        </p:nvSpPr>
        <p:spPr>
          <a:xfrm>
            <a:off x="533400" y="1295400"/>
            <a:ext cx="2339102" cy="523220"/>
          </a:xfrm>
          <a:prstGeom prst="rect">
            <a:avLst/>
          </a:prstGeom>
        </p:spPr>
        <p:txBody>
          <a:bodyPr wrap="none">
            <a:spAutoFit/>
          </a:bodyPr>
          <a:lstStyle/>
          <a:p>
            <a:r>
              <a:rPr lang="zh-CN" altLang="zh-CN" sz="2800" b="1" dirty="0" smtClean="0"/>
              <a:t>基本算子列表</a:t>
            </a:r>
            <a:endParaRPr lang="zh-CN" altLang="en-US" sz="2800" b="1"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1.  </a:t>
            </a:r>
            <a:r>
              <a:rPr lang="zh-CN" altLang="en-US" sz="3200" b="1" dirty="0" smtClean="0">
                <a:solidFill>
                  <a:srgbClr val="0823A8"/>
                </a:solidFill>
                <a:latin typeface="Calibri" panose="020F0502020204030204" pitchFamily="34" charset="0"/>
              </a:rPr>
              <a:t>分布式缓存体系</a:t>
            </a:r>
            <a:endParaRPr lang="zh-CN" altLang="en-US" sz="3200" b="1" dirty="0">
              <a:solidFill>
                <a:srgbClr val="0823A8"/>
              </a:solidFill>
              <a:latin typeface="Calibri" panose="020F0502020204030204" pitchFamily="34" charset="0"/>
            </a:endParaRPr>
          </a:p>
        </p:txBody>
      </p:sp>
      <p:sp>
        <p:nvSpPr>
          <p:cNvPr id="3" name="文本框 2"/>
          <p:cNvSpPr txBox="1"/>
          <p:nvPr/>
        </p:nvSpPr>
        <p:spPr>
          <a:xfrm>
            <a:off x="762000" y="1828800"/>
            <a:ext cx="7696200" cy="1938992"/>
          </a:xfrm>
          <a:prstGeom prst="rect">
            <a:avLst/>
          </a:prstGeom>
          <a:noFill/>
        </p:spPr>
        <p:txBody>
          <a:bodyPr wrap="square" rtlCol="0">
            <a:spAutoFit/>
          </a:bodyPr>
          <a:lstStyle/>
          <a:p>
            <a:r>
              <a:rPr lang="zh-CN" altLang="en-US" sz="2000" dirty="0" smtClean="0"/>
              <a:t>       分布式</a:t>
            </a:r>
            <a:r>
              <a:rPr lang="zh-CN" altLang="en-US" sz="2000" dirty="0"/>
              <a:t>缓存系统（</a:t>
            </a:r>
            <a:r>
              <a:rPr lang="en-US" altLang="zh-CN" sz="2000" dirty="0"/>
              <a:t>Distributed Cache System</a:t>
            </a:r>
            <a:r>
              <a:rPr lang="zh-CN" altLang="en-US" sz="2000" dirty="0"/>
              <a:t>）</a:t>
            </a:r>
            <a:r>
              <a:rPr lang="zh-CN" altLang="en-US" sz="2000" dirty="0" smtClean="0"/>
              <a:t>包含两</a:t>
            </a:r>
            <a:r>
              <a:rPr lang="zh-CN" altLang="en-US" sz="2000" dirty="0"/>
              <a:t>层含义：</a:t>
            </a:r>
          </a:p>
          <a:p>
            <a:r>
              <a:rPr lang="en-US" altLang="zh-CN" sz="2000" dirty="0"/>
              <a:t>1</a:t>
            </a:r>
            <a:r>
              <a:rPr lang="zh-CN" altLang="en-US" sz="2000" dirty="0"/>
              <a:t>）由多台服务器组成一个缓存服务器集群，以多节点集群方式提供缓存服务，即物理架构上是分布式；</a:t>
            </a:r>
          </a:p>
          <a:p>
            <a:r>
              <a:rPr lang="en-US" altLang="zh-CN" sz="2000" dirty="0"/>
              <a:t>2</a:t>
            </a:r>
            <a:r>
              <a:rPr lang="zh-CN" altLang="en-US" sz="2000" dirty="0"/>
              <a:t>）缓存数据（可看作一个大数据表）被分布式存储在多台缓存服务器上，即逻辑架构上也是分布式的。</a:t>
            </a:r>
          </a:p>
          <a:p>
            <a:endParaRPr lang="zh-CN" altLang="en-US" sz="2000" dirty="0"/>
          </a:p>
        </p:txBody>
      </p:sp>
      <p:pic>
        <p:nvPicPr>
          <p:cNvPr id="9" name="图片 8" descr="a"/>
          <p:cNvPicPr>
            <a:picLocks noChangeAspect="1" noChangeArrowheads="1"/>
          </p:cNvPicPr>
          <p:nvPr/>
        </p:nvPicPr>
        <p:blipFill>
          <a:blip r:embed="rId4" cstate="print"/>
          <a:srcRect/>
          <a:stretch>
            <a:fillRect/>
          </a:stretch>
        </p:blipFill>
        <p:spPr>
          <a:xfrm>
            <a:off x="2743200" y="3505200"/>
            <a:ext cx="4191000" cy="3246383"/>
          </a:xfrm>
          <a:prstGeom prst="rect">
            <a:avLst/>
          </a:prstGeom>
          <a:noFill/>
        </p:spPr>
      </p:pic>
      <p:sp>
        <p:nvSpPr>
          <p:cNvPr id="10" name="TextBox 9"/>
          <p:cNvSpPr txBox="1"/>
          <p:nvPr/>
        </p:nvSpPr>
        <p:spPr>
          <a:xfrm>
            <a:off x="762000" y="4724400"/>
            <a:ext cx="1295400" cy="400110"/>
          </a:xfrm>
          <a:prstGeom prst="rect">
            <a:avLst/>
          </a:prstGeom>
          <a:noFill/>
        </p:spPr>
        <p:txBody>
          <a:bodyPr wrap="square" rtlCol="0">
            <a:spAutoFit/>
          </a:bodyPr>
          <a:lstStyle/>
          <a:p>
            <a:r>
              <a:rPr lang="zh-CN" altLang="en-US" sz="2000" b="1" dirty="0" smtClean="0"/>
              <a:t>硬盘读写</a:t>
            </a:r>
            <a:endParaRPr lang="zh-CN" altLang="en-US" sz="2000" b="1" dirty="0"/>
          </a:p>
        </p:txBody>
      </p:sp>
      <p:cxnSp>
        <p:nvCxnSpPr>
          <p:cNvPr id="12" name="直接箭头连接符 11"/>
          <p:cNvCxnSpPr/>
          <p:nvPr/>
        </p:nvCxnSpPr>
        <p:spPr>
          <a:xfrm flipH="1" flipV="1">
            <a:off x="1905000" y="5105400"/>
            <a:ext cx="9906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67600" y="4800600"/>
            <a:ext cx="1295400" cy="400110"/>
          </a:xfrm>
          <a:prstGeom prst="rect">
            <a:avLst/>
          </a:prstGeom>
          <a:noFill/>
        </p:spPr>
        <p:txBody>
          <a:bodyPr wrap="square" rtlCol="0">
            <a:spAutoFit/>
          </a:bodyPr>
          <a:lstStyle/>
          <a:p>
            <a:r>
              <a:rPr lang="zh-CN" altLang="en-US" sz="2000" b="1" dirty="0" smtClean="0"/>
              <a:t>内存读取</a:t>
            </a:r>
            <a:endParaRPr lang="zh-CN" altLang="en-US" sz="2000" b="1" dirty="0"/>
          </a:p>
        </p:txBody>
      </p:sp>
      <p:cxnSp>
        <p:nvCxnSpPr>
          <p:cNvPr id="14" name="直接箭头连接符 13"/>
          <p:cNvCxnSpPr/>
          <p:nvPr/>
        </p:nvCxnSpPr>
        <p:spPr>
          <a:xfrm flipV="1">
            <a:off x="6781800" y="5181600"/>
            <a:ext cx="762000" cy="381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3048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17761" name="Rectangle 1"/>
          <p:cNvSpPr>
            <a:spLocks noChangeArrowheads="1"/>
          </p:cNvSpPr>
          <p:nvPr/>
        </p:nvSpPr>
        <p:spPr bwMode="auto">
          <a:xfrm>
            <a:off x="838200" y="1425105"/>
            <a:ext cx="7772400" cy="46628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RDD</a:t>
            </a:r>
            <a:r>
              <a:rPr lang="zh-CN" altLang="en-US" sz="2800" b="1" dirty="0" smtClean="0">
                <a:latin typeface="Times New Roman" pitchFamily="18" charset="0"/>
                <a:cs typeface="Times New Roman" pitchFamily="18" charset="0"/>
              </a:rPr>
              <a:t> 依赖</a:t>
            </a:r>
            <a:r>
              <a:rPr lang="en-US" altLang="zh-CN" sz="2800" b="1" dirty="0" smtClean="0">
                <a:latin typeface="Times New Roman" pitchFamily="18" charset="0"/>
                <a:cs typeface="Times New Roman" pitchFamily="18" charset="0"/>
              </a:rPr>
              <a:t>(Dependency) </a:t>
            </a:r>
            <a:r>
              <a:rPr lang="zh-CN" altLang="en-US" sz="2800" b="1" dirty="0" smtClean="0">
                <a:latin typeface="Times New Roman" pitchFamily="18" charset="0"/>
                <a:cs typeface="Times New Roman" pitchFamily="18" charset="0"/>
              </a:rPr>
              <a:t>与血缘</a:t>
            </a:r>
            <a:r>
              <a:rPr lang="en-US" altLang="zh-CN" sz="2800" b="1" dirty="0" smtClean="0">
                <a:latin typeface="Times New Roman" pitchFamily="18" charset="0"/>
                <a:cs typeface="Times New Roman" pitchFamily="18" charset="0"/>
              </a:rPr>
              <a:t>(Lineage)</a:t>
            </a:r>
            <a:endParaRPr lang="en-US" altLang="zh-CN" sz="2800" b="1" dirty="0" smtClean="0">
              <a:cs typeface="Times New Roman" pitchFamily="18" charset="0"/>
            </a:endParaRPr>
          </a:p>
          <a:p>
            <a:pPr lvl="0">
              <a:spcBef>
                <a:spcPts val="1200"/>
              </a:spcBef>
              <a:buFont typeface="Wingdings" pitchFamily="2" charset="2"/>
              <a:buChar char="n"/>
            </a:pPr>
            <a:r>
              <a:rPr lang="en-US" altLang="zh-CN" sz="2400" b="1" dirty="0" smtClean="0">
                <a:solidFill>
                  <a:srgbClr val="0823A8"/>
                </a:solidFill>
              </a:rPr>
              <a:t>  </a:t>
            </a:r>
            <a:r>
              <a:rPr lang="zh-CN" altLang="zh-CN" sz="2400" b="1" dirty="0" smtClean="0">
                <a:solidFill>
                  <a:srgbClr val="0823A8"/>
                </a:solidFill>
              </a:rPr>
              <a:t>依赖关系（</a:t>
            </a:r>
            <a:r>
              <a:rPr lang="en-US" altLang="zh-CN" sz="2400" b="1" dirty="0" smtClean="0">
                <a:solidFill>
                  <a:srgbClr val="0823A8"/>
                </a:solidFill>
              </a:rPr>
              <a:t>Dependency</a:t>
            </a:r>
            <a:r>
              <a:rPr lang="zh-CN" altLang="zh-CN" sz="2400" b="1" dirty="0" smtClean="0">
                <a:solidFill>
                  <a:srgbClr val="0823A8"/>
                </a:solidFill>
              </a:rPr>
              <a:t>）</a:t>
            </a:r>
          </a:p>
          <a:p>
            <a:pPr>
              <a:spcBef>
                <a:spcPts val="600"/>
              </a:spcBef>
            </a:pPr>
            <a:r>
              <a:rPr lang="en-US" altLang="zh-CN" sz="2000" dirty="0" smtClean="0"/>
              <a:t>      </a:t>
            </a:r>
            <a:r>
              <a:rPr lang="zh-CN" altLang="zh-CN" sz="2000" dirty="0" smtClean="0"/>
              <a:t>对</a:t>
            </a:r>
            <a:r>
              <a:rPr lang="en-US" altLang="zh-CN" sz="2000" dirty="0" smtClean="0"/>
              <a:t>RDD</a:t>
            </a:r>
            <a:r>
              <a:rPr lang="zh-CN" altLang="zh-CN" sz="2000" dirty="0" smtClean="0"/>
              <a:t>的转换操作都是粗粒度的，一个旧</a:t>
            </a:r>
            <a:r>
              <a:rPr lang="en-US" altLang="zh-CN" sz="2000" dirty="0" smtClean="0"/>
              <a:t>RDD</a:t>
            </a:r>
            <a:r>
              <a:rPr lang="zh-CN" altLang="zh-CN" sz="2000" dirty="0" smtClean="0"/>
              <a:t>的转换操作会产生一个新的</a:t>
            </a:r>
            <a:r>
              <a:rPr lang="en-US" altLang="zh-CN" sz="2000" dirty="0" smtClean="0"/>
              <a:t>RDD</a:t>
            </a:r>
            <a:r>
              <a:rPr lang="zh-CN" altLang="zh-CN" sz="2000" dirty="0" smtClean="0"/>
              <a:t>，新旧</a:t>
            </a:r>
            <a:r>
              <a:rPr lang="en-US" altLang="zh-CN" sz="2000" dirty="0" smtClean="0"/>
              <a:t>RDD</a:t>
            </a:r>
            <a:r>
              <a:rPr lang="zh-CN" altLang="zh-CN" sz="2000" dirty="0" smtClean="0"/>
              <a:t>之间（又称父子</a:t>
            </a:r>
            <a:r>
              <a:rPr lang="en-US" altLang="zh-CN" sz="2000" dirty="0" smtClean="0"/>
              <a:t>RDD</a:t>
            </a:r>
            <a:r>
              <a:rPr lang="zh-CN" altLang="zh-CN" sz="2000" dirty="0" smtClean="0"/>
              <a:t>）会形成一个前后依赖关系，即所谓的</a:t>
            </a:r>
            <a:r>
              <a:rPr lang="en-US" altLang="zh-CN" sz="2000" dirty="0" smtClean="0"/>
              <a:t>dependency</a:t>
            </a:r>
            <a:r>
              <a:rPr lang="zh-CN" altLang="zh-CN" sz="2000" dirty="0" smtClean="0"/>
              <a:t>。</a:t>
            </a:r>
            <a:r>
              <a:rPr lang="en-US" altLang="zh-CN" sz="2000" dirty="0" smtClean="0"/>
              <a:t>Spark</a:t>
            </a:r>
            <a:r>
              <a:rPr lang="zh-CN" altLang="zh-CN" sz="2000" dirty="0" smtClean="0"/>
              <a:t>中存在两种依赖关系：</a:t>
            </a:r>
          </a:p>
          <a:p>
            <a:pPr lvl="1">
              <a:spcBef>
                <a:spcPts val="600"/>
              </a:spcBef>
              <a:buFont typeface="Wingdings" pitchFamily="2" charset="2"/>
              <a:buChar char="ü"/>
            </a:pPr>
            <a:r>
              <a:rPr lang="en-US" altLang="zh-CN" sz="2000" dirty="0" smtClean="0"/>
              <a:t> </a:t>
            </a:r>
            <a:r>
              <a:rPr lang="zh-CN" altLang="zh-CN" sz="2000" b="1" dirty="0" smtClean="0"/>
              <a:t>窄依赖（</a:t>
            </a:r>
            <a:r>
              <a:rPr lang="en-US" altLang="zh-CN" sz="2000" b="1" dirty="0" smtClean="0"/>
              <a:t>narrow dependencies</a:t>
            </a:r>
            <a:r>
              <a:rPr lang="zh-CN" altLang="zh-CN" sz="2000" b="1" dirty="0" smtClean="0"/>
              <a:t>） </a:t>
            </a:r>
            <a:r>
              <a:rPr lang="zh-CN" altLang="zh-CN" sz="2000" dirty="0" smtClean="0"/>
              <a:t>：父</a:t>
            </a:r>
            <a:r>
              <a:rPr lang="en-US" altLang="zh-CN" sz="2000" dirty="0" smtClean="0"/>
              <a:t>RDD</a:t>
            </a:r>
            <a:r>
              <a:rPr lang="zh-CN" altLang="zh-CN" sz="2000" dirty="0" smtClean="0"/>
              <a:t>的每一个分区最多被子</a:t>
            </a:r>
            <a:r>
              <a:rPr lang="en-US" altLang="zh-CN" sz="2000" dirty="0" smtClean="0"/>
              <a:t>RDD</a:t>
            </a:r>
            <a:r>
              <a:rPr lang="zh-CN" altLang="zh-CN" sz="2000" dirty="0" smtClean="0"/>
              <a:t>的一个分区所用，表现为父</a:t>
            </a:r>
            <a:r>
              <a:rPr lang="en-US" altLang="zh-CN" sz="2000" dirty="0" smtClean="0"/>
              <a:t>RDD</a:t>
            </a:r>
            <a:r>
              <a:rPr lang="zh-CN" altLang="zh-CN" sz="2000" dirty="0" smtClean="0"/>
              <a:t>的一个分区对应于子</a:t>
            </a:r>
            <a:r>
              <a:rPr lang="en-US" altLang="zh-CN" sz="2000" dirty="0" smtClean="0"/>
              <a:t>RDD</a:t>
            </a:r>
            <a:r>
              <a:rPr lang="zh-CN" altLang="zh-CN" sz="2000" dirty="0" smtClean="0"/>
              <a:t>的一个分区或父</a:t>
            </a:r>
            <a:r>
              <a:rPr lang="en-US" altLang="zh-CN" sz="2000" dirty="0" smtClean="0"/>
              <a:t>RDD</a:t>
            </a:r>
            <a:r>
              <a:rPr lang="zh-CN" altLang="zh-CN" sz="2000" dirty="0" smtClean="0"/>
              <a:t>的多个分区对应于子</a:t>
            </a:r>
            <a:r>
              <a:rPr lang="en-US" altLang="zh-CN" sz="2000" dirty="0" smtClean="0"/>
              <a:t>RDD</a:t>
            </a:r>
            <a:r>
              <a:rPr lang="zh-CN" altLang="zh-CN" sz="2000" dirty="0" smtClean="0"/>
              <a:t>的一个分区，即转换前后父子的分区对应关系是</a:t>
            </a:r>
            <a:r>
              <a:rPr lang="zh-CN" altLang="zh-CN" sz="2000" dirty="0" smtClean="0">
                <a:solidFill>
                  <a:srgbClr val="FF0000"/>
                </a:solidFill>
              </a:rPr>
              <a:t>一对一或多对一</a:t>
            </a:r>
            <a:r>
              <a:rPr lang="zh-CN" altLang="zh-CN" sz="2000" dirty="0" smtClean="0"/>
              <a:t>映射。</a:t>
            </a:r>
          </a:p>
          <a:p>
            <a:pPr lvl="1">
              <a:spcBef>
                <a:spcPts val="600"/>
              </a:spcBef>
              <a:buFont typeface="Wingdings" pitchFamily="2" charset="2"/>
              <a:buChar char="ü"/>
            </a:pPr>
            <a:r>
              <a:rPr lang="en-US" altLang="zh-CN" sz="2000" dirty="0" smtClean="0"/>
              <a:t> </a:t>
            </a:r>
            <a:r>
              <a:rPr lang="zh-CN" altLang="zh-CN" sz="2000" b="1" dirty="0" smtClean="0"/>
              <a:t>宽依赖（</a:t>
            </a:r>
            <a:r>
              <a:rPr lang="en-US" altLang="zh-CN" sz="2000" b="1" dirty="0" smtClean="0"/>
              <a:t>wide dependencies</a:t>
            </a:r>
            <a:r>
              <a:rPr lang="zh-CN" altLang="zh-CN" sz="2000" b="1" dirty="0" smtClean="0"/>
              <a:t>） </a:t>
            </a:r>
            <a:r>
              <a:rPr lang="zh-CN" altLang="zh-CN" sz="2000" dirty="0" smtClean="0"/>
              <a:t>：子</a:t>
            </a:r>
            <a:r>
              <a:rPr lang="en-US" altLang="zh-CN" sz="2000" dirty="0" smtClean="0"/>
              <a:t>RDD</a:t>
            </a:r>
            <a:r>
              <a:rPr lang="zh-CN" altLang="zh-CN" sz="2000" dirty="0" smtClean="0"/>
              <a:t>的一个分区依赖于父</a:t>
            </a:r>
            <a:r>
              <a:rPr lang="en-US" altLang="zh-CN" sz="2000" dirty="0" smtClean="0"/>
              <a:t>RDD</a:t>
            </a:r>
            <a:r>
              <a:rPr lang="zh-CN" altLang="zh-CN" sz="2000" dirty="0" smtClean="0"/>
              <a:t>的所有分区或多个分区，父</a:t>
            </a:r>
            <a:r>
              <a:rPr lang="en-US" altLang="zh-CN" sz="2000" dirty="0" smtClean="0"/>
              <a:t>RDD</a:t>
            </a:r>
            <a:r>
              <a:rPr lang="zh-CN" altLang="zh-CN" sz="2000" dirty="0" smtClean="0"/>
              <a:t>的一个分区会被子</a:t>
            </a:r>
            <a:r>
              <a:rPr lang="en-US" altLang="zh-CN" sz="2000" dirty="0" smtClean="0"/>
              <a:t>RDD</a:t>
            </a:r>
            <a:r>
              <a:rPr lang="zh-CN" altLang="zh-CN" sz="2000" dirty="0" smtClean="0"/>
              <a:t>的多个分区使用，即转换前后父子的分区对应是</a:t>
            </a:r>
            <a:r>
              <a:rPr lang="zh-CN" altLang="zh-CN" sz="2000" dirty="0" smtClean="0">
                <a:solidFill>
                  <a:srgbClr val="FF0000"/>
                </a:solidFill>
              </a:rPr>
              <a:t>一对</a:t>
            </a:r>
            <a:r>
              <a:rPr lang="zh-CN" altLang="en-US" sz="2000" dirty="0" smtClean="0">
                <a:solidFill>
                  <a:srgbClr val="FF0000"/>
                </a:solidFill>
              </a:rPr>
              <a:t>多</a:t>
            </a:r>
            <a:r>
              <a:rPr lang="zh-CN" altLang="zh-CN" sz="2000" dirty="0" smtClean="0">
                <a:solidFill>
                  <a:srgbClr val="FF0000"/>
                </a:solidFill>
              </a:rPr>
              <a:t>或多对多映射</a:t>
            </a:r>
            <a:r>
              <a:rPr lang="zh-CN" altLang="en-US" sz="2000" dirty="0" smtClean="0"/>
              <a:t>。</a:t>
            </a:r>
            <a:endParaRPr lang="zh-CN" altLang="zh-CN" sz="2000"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grpSp>
        <p:nvGrpSpPr>
          <p:cNvPr id="115713" name="Group 1"/>
          <p:cNvGrpSpPr>
            <a:grpSpLocks/>
          </p:cNvGrpSpPr>
          <p:nvPr/>
        </p:nvGrpSpPr>
        <p:grpSpPr bwMode="auto">
          <a:xfrm>
            <a:off x="457200" y="2209800"/>
            <a:ext cx="8229600" cy="2133600"/>
            <a:chOff x="1803" y="2857"/>
            <a:chExt cx="8113" cy="2066"/>
          </a:xfrm>
        </p:grpSpPr>
        <p:pic>
          <p:nvPicPr>
            <p:cNvPr id="115714" name="Picture 2" descr="d1"/>
            <p:cNvPicPr>
              <a:picLocks noChangeAspect="1" noChangeArrowheads="1"/>
            </p:cNvPicPr>
            <p:nvPr/>
          </p:nvPicPr>
          <p:blipFill>
            <a:blip r:embed="rId4" cstate="print"/>
            <a:srcRect/>
            <a:stretch>
              <a:fillRect/>
            </a:stretch>
          </p:blipFill>
          <p:spPr bwMode="auto">
            <a:xfrm>
              <a:off x="1803" y="2857"/>
              <a:ext cx="3844" cy="2042"/>
            </a:xfrm>
            <a:prstGeom prst="rect">
              <a:avLst/>
            </a:prstGeom>
            <a:noFill/>
          </p:spPr>
        </p:pic>
        <p:pic>
          <p:nvPicPr>
            <p:cNvPr id="115715" name="Picture 3" descr="d2"/>
            <p:cNvPicPr>
              <a:picLocks noChangeAspect="1" noChangeArrowheads="1"/>
            </p:cNvPicPr>
            <p:nvPr/>
          </p:nvPicPr>
          <p:blipFill>
            <a:blip r:embed="rId5" cstate="print"/>
            <a:srcRect/>
            <a:stretch>
              <a:fillRect/>
            </a:stretch>
          </p:blipFill>
          <p:spPr bwMode="auto">
            <a:xfrm>
              <a:off x="6058" y="2857"/>
              <a:ext cx="3858" cy="2066"/>
            </a:xfrm>
            <a:prstGeom prst="rect">
              <a:avLst/>
            </a:prstGeom>
            <a:noFill/>
          </p:spPr>
        </p:pic>
      </p:grpSp>
      <p:sp>
        <p:nvSpPr>
          <p:cNvPr id="9" name="矩形 8"/>
          <p:cNvSpPr/>
          <p:nvPr/>
        </p:nvSpPr>
        <p:spPr>
          <a:xfrm>
            <a:off x="304800" y="4724400"/>
            <a:ext cx="8382000" cy="830997"/>
          </a:xfrm>
          <a:prstGeom prst="rect">
            <a:avLst/>
          </a:prstGeom>
        </p:spPr>
        <p:txBody>
          <a:bodyPr wrap="square">
            <a:spAutoFit/>
          </a:bodyPr>
          <a:lstStyle/>
          <a:p>
            <a:r>
              <a:rPr lang="zh-CN" altLang="zh-CN" sz="2400" dirty="0" smtClean="0"/>
              <a:t> </a:t>
            </a:r>
            <a:r>
              <a:rPr lang="en-US" altLang="zh-CN" sz="2400" dirty="0" smtClean="0"/>
              <a:t>                 </a:t>
            </a:r>
            <a:r>
              <a:rPr lang="zh-CN" altLang="zh-CN" sz="2400" dirty="0" smtClean="0"/>
              <a:t>窄依赖</a:t>
            </a:r>
            <a:r>
              <a:rPr lang="en-US" altLang="zh-CN" sz="2400" dirty="0" smtClean="0"/>
              <a:t>                                         </a:t>
            </a:r>
            <a:r>
              <a:rPr lang="zh-CN" altLang="zh-CN" sz="2400" dirty="0" smtClean="0"/>
              <a:t>宽依赖</a:t>
            </a:r>
            <a:endParaRPr lang="en-US" altLang="zh-CN" sz="2400" dirty="0" smtClean="0"/>
          </a:p>
          <a:p>
            <a:r>
              <a:rPr lang="en-US" altLang="zh-CN" sz="2400" dirty="0" smtClean="0"/>
              <a:t>   </a:t>
            </a:r>
            <a:r>
              <a:rPr lang="zh-CN" altLang="zh-CN" sz="2400" dirty="0" smtClean="0"/>
              <a:t>（</a:t>
            </a:r>
            <a:r>
              <a:rPr lang="en-US" altLang="zh-CN" sz="2400" dirty="0" smtClean="0"/>
              <a:t>narrow dependency</a:t>
            </a:r>
            <a:r>
              <a:rPr lang="zh-CN" altLang="zh-CN" sz="2400" dirty="0" smtClean="0"/>
              <a:t>）</a:t>
            </a:r>
            <a:r>
              <a:rPr lang="en-US" altLang="zh-CN" sz="2400" dirty="0" smtClean="0"/>
              <a:t>                 </a:t>
            </a:r>
            <a:r>
              <a:rPr lang="zh-CN" altLang="zh-CN" sz="2400" dirty="0" smtClean="0"/>
              <a:t>（</a:t>
            </a:r>
            <a:r>
              <a:rPr lang="en-US" altLang="zh-CN" sz="2400" dirty="0" smtClean="0"/>
              <a:t>wide dependency</a:t>
            </a:r>
            <a:r>
              <a:rPr lang="zh-CN" altLang="zh-CN" sz="2400" dirty="0" smtClean="0"/>
              <a:t>）</a:t>
            </a:r>
            <a:r>
              <a:rPr lang="en-US" altLang="zh-CN" sz="2400" dirty="0" smtClean="0"/>
              <a:t>             </a:t>
            </a:r>
            <a:endParaRPr lang="zh-CN" altLang="en-US" sz="2400"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7" name="图片 6" descr="http://img.blog.csdn.net/20160229162039400?watermark/2/text/aHR0cDovL2Jsb2cuY3Nkbi5uZXQv/font/5a6L5L2T/fontsize/400/fill/I0JBQkFCMA==/dissolve/70/gravity/Center"/>
          <p:cNvPicPr/>
          <p:nvPr/>
        </p:nvPicPr>
        <p:blipFill>
          <a:blip r:embed="rId4" r:link="rId5" cstate="print"/>
          <a:srcRect/>
          <a:stretch>
            <a:fillRect/>
          </a:stretch>
        </p:blipFill>
        <p:spPr>
          <a:xfrm>
            <a:off x="1066800" y="2057400"/>
            <a:ext cx="7010400" cy="4267200"/>
          </a:xfrm>
          <a:prstGeom prst="rect">
            <a:avLst/>
          </a:prstGeom>
          <a:noFill/>
          <a:ln w="9525">
            <a:noFill/>
            <a:miter lim="800000"/>
            <a:headEnd/>
            <a:tailEnd/>
          </a:ln>
        </p:spPr>
      </p:pic>
      <p:sp>
        <p:nvSpPr>
          <p:cNvPr id="8" name="矩形 7"/>
          <p:cNvSpPr/>
          <p:nvPr/>
        </p:nvSpPr>
        <p:spPr>
          <a:xfrm>
            <a:off x="1066800" y="1295400"/>
            <a:ext cx="6324600" cy="461665"/>
          </a:xfrm>
          <a:prstGeom prst="rect">
            <a:avLst/>
          </a:prstGeom>
        </p:spPr>
        <p:txBody>
          <a:bodyPr wrap="square">
            <a:spAutoFit/>
          </a:bodyPr>
          <a:lstStyle/>
          <a:p>
            <a:pPr lvl="0"/>
            <a:r>
              <a:rPr lang="en-US" altLang="zh-CN" sz="2400" b="1" dirty="0" smtClean="0">
                <a:latin typeface="Times New Roman" pitchFamily="18" charset="0"/>
                <a:cs typeface="Times New Roman" pitchFamily="18" charset="0"/>
              </a:rPr>
              <a:t>RDD</a:t>
            </a:r>
            <a:r>
              <a:rPr lang="zh-CN" altLang="en-US" sz="2400" b="1" dirty="0" smtClean="0">
                <a:latin typeface="Times New Roman" pitchFamily="18" charset="0"/>
                <a:cs typeface="Times New Roman" pitchFamily="18" charset="0"/>
              </a:rPr>
              <a:t>算子的 依赖类型</a:t>
            </a:r>
            <a:endParaRPr lang="en-US" altLang="zh-CN" sz="2400" b="1" dirty="0" smtClean="0">
              <a:cs typeface="Times New Roman" pitchFamily="18" charset="0"/>
            </a:endParaRPr>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0" name="矩形 9"/>
          <p:cNvSpPr/>
          <p:nvPr/>
        </p:nvSpPr>
        <p:spPr>
          <a:xfrm>
            <a:off x="762000" y="1524000"/>
            <a:ext cx="7696200" cy="4247317"/>
          </a:xfrm>
          <a:prstGeom prst="rect">
            <a:avLst/>
          </a:prstGeom>
        </p:spPr>
        <p:txBody>
          <a:bodyPr wrap="square">
            <a:spAutoFit/>
          </a:bodyPr>
          <a:lstStyle/>
          <a:p>
            <a:pPr>
              <a:buFont typeface="Wingdings" pitchFamily="2" charset="2"/>
              <a:buChar char="l"/>
            </a:pPr>
            <a:r>
              <a:rPr lang="en-US" altLang="zh-CN" sz="2400" dirty="0" smtClean="0"/>
              <a:t>  </a:t>
            </a:r>
            <a:r>
              <a:rPr lang="zh-CN" altLang="zh-CN" sz="2400" dirty="0" smtClean="0"/>
              <a:t>窄</a:t>
            </a:r>
            <a:r>
              <a:rPr lang="zh-CN" altLang="zh-CN" sz="2400" dirty="0" smtClean="0"/>
              <a:t>依赖的节点（</a:t>
            </a:r>
            <a:r>
              <a:rPr lang="en-US" altLang="zh-CN" sz="2400" dirty="0" smtClean="0"/>
              <a:t>RDD</a:t>
            </a:r>
            <a:r>
              <a:rPr lang="zh-CN" altLang="zh-CN" sz="2400" dirty="0" smtClean="0"/>
              <a:t>）关系如流水线一般，由于前后</a:t>
            </a:r>
            <a:r>
              <a:rPr lang="en-US" altLang="zh-CN" sz="2400" dirty="0" smtClean="0"/>
              <a:t>RDD</a:t>
            </a:r>
            <a:r>
              <a:rPr lang="zh-CN" altLang="zh-CN" sz="2400" dirty="0" smtClean="0"/>
              <a:t>的分区是一对一关系，所以当某个节点失败后只需重新计算父节点的分区即可</a:t>
            </a:r>
            <a:r>
              <a:rPr lang="zh-CN" altLang="zh-CN" sz="2400" dirty="0" smtClean="0"/>
              <a:t>；</a:t>
            </a:r>
            <a:endParaRPr lang="en-US" altLang="zh-CN" sz="2400" dirty="0" smtClean="0"/>
          </a:p>
          <a:p>
            <a:pPr>
              <a:spcBef>
                <a:spcPts val="1200"/>
              </a:spcBef>
              <a:buFont typeface="Wingdings" pitchFamily="2" charset="2"/>
              <a:buChar char="l"/>
            </a:pPr>
            <a:r>
              <a:rPr lang="en-US" altLang="zh-CN" sz="2400" dirty="0" smtClean="0"/>
              <a:t> </a:t>
            </a:r>
            <a:r>
              <a:rPr lang="en-US" altLang="zh-CN" sz="2400" dirty="0" smtClean="0"/>
              <a:t> </a:t>
            </a:r>
            <a:r>
              <a:rPr lang="zh-CN" altLang="zh-CN" sz="2400" dirty="0" smtClean="0"/>
              <a:t>宽</a:t>
            </a:r>
            <a:r>
              <a:rPr lang="zh-CN" altLang="zh-CN" sz="2400" dirty="0" smtClean="0"/>
              <a:t>依赖是多对一映射，因此一个子</a:t>
            </a:r>
            <a:r>
              <a:rPr lang="en-US" altLang="zh-CN" sz="2400" dirty="0" smtClean="0"/>
              <a:t>RDD</a:t>
            </a:r>
            <a:r>
              <a:rPr lang="zh-CN" altLang="zh-CN" sz="2400" dirty="0" smtClean="0"/>
              <a:t>失效需要重新计算父</a:t>
            </a:r>
            <a:r>
              <a:rPr lang="en-US" altLang="zh-CN" sz="2400" dirty="0" smtClean="0"/>
              <a:t>RDD</a:t>
            </a:r>
            <a:r>
              <a:rPr lang="zh-CN" altLang="zh-CN" sz="2400" dirty="0" smtClean="0"/>
              <a:t>的多个分区，代价是非常昂贵</a:t>
            </a:r>
            <a:r>
              <a:rPr lang="zh-CN" altLang="zh-CN" sz="2400" dirty="0" smtClean="0"/>
              <a:t>的</a:t>
            </a:r>
            <a:r>
              <a:rPr lang="en-US" altLang="zh-CN" sz="2400" dirty="0" smtClean="0"/>
              <a:t>;</a:t>
            </a:r>
          </a:p>
          <a:p>
            <a:pPr>
              <a:spcBef>
                <a:spcPts val="1200"/>
              </a:spcBef>
              <a:buFont typeface="Wingdings" pitchFamily="2" charset="2"/>
              <a:buChar char="l"/>
            </a:pPr>
            <a:r>
              <a:rPr lang="en-US" altLang="zh-CN" sz="2400" dirty="0" smtClean="0"/>
              <a:t>  </a:t>
            </a:r>
            <a:r>
              <a:rPr lang="zh-CN" altLang="zh-CN" sz="2400" dirty="0" smtClean="0"/>
              <a:t>窄</a:t>
            </a:r>
            <a:r>
              <a:rPr lang="zh-CN" altLang="zh-CN" sz="2400" dirty="0" smtClean="0"/>
              <a:t>依赖允许在一个集群节点上以流水线方式（</a:t>
            </a:r>
            <a:r>
              <a:rPr lang="en-US" altLang="zh-CN" sz="2400" dirty="0" smtClean="0"/>
              <a:t>pipeline</a:t>
            </a:r>
            <a:r>
              <a:rPr lang="zh-CN" altLang="zh-CN" sz="2400" dirty="0" smtClean="0"/>
              <a:t>）计算所有父分区，比如逐个分区地执行</a:t>
            </a:r>
            <a:r>
              <a:rPr lang="en-US" altLang="zh-CN" sz="2400" dirty="0" smtClean="0"/>
              <a:t>map</a:t>
            </a:r>
            <a:r>
              <a:rPr lang="zh-CN" altLang="zh-CN" sz="2400" dirty="0" smtClean="0"/>
              <a:t>，然后进行</a:t>
            </a:r>
            <a:r>
              <a:rPr lang="en-US" altLang="zh-CN" sz="2400" dirty="0" smtClean="0"/>
              <a:t>filter</a:t>
            </a:r>
            <a:r>
              <a:rPr lang="zh-CN" altLang="zh-CN" sz="2400" dirty="0" smtClean="0"/>
              <a:t>操作</a:t>
            </a:r>
            <a:r>
              <a:rPr lang="zh-CN" altLang="zh-CN" sz="2400" dirty="0" smtClean="0"/>
              <a:t>；</a:t>
            </a:r>
            <a:endParaRPr lang="en-US" altLang="zh-CN" sz="2400" dirty="0" smtClean="0"/>
          </a:p>
          <a:p>
            <a:pPr>
              <a:spcBef>
                <a:spcPts val="1200"/>
              </a:spcBef>
              <a:buFont typeface="Wingdings" pitchFamily="2" charset="2"/>
              <a:buChar char="l"/>
            </a:pPr>
            <a:r>
              <a:rPr lang="en-US" altLang="zh-CN" sz="2400" dirty="0" smtClean="0"/>
              <a:t> </a:t>
            </a:r>
            <a:r>
              <a:rPr lang="en-US" altLang="zh-CN" sz="2400" dirty="0" smtClean="0"/>
              <a:t> </a:t>
            </a:r>
            <a:r>
              <a:rPr lang="zh-CN" altLang="zh-CN" sz="2400" dirty="0" smtClean="0"/>
              <a:t>宽</a:t>
            </a:r>
            <a:r>
              <a:rPr lang="zh-CN" altLang="zh-CN" sz="2400" dirty="0" smtClean="0"/>
              <a:t>依赖则需要首先计算好父分区的所有数据，然后在节点之间进行</a:t>
            </a:r>
            <a:r>
              <a:rPr lang="en-US" altLang="zh-CN" sz="2400" dirty="0" smtClean="0"/>
              <a:t>Shuffle</a:t>
            </a:r>
            <a:r>
              <a:rPr lang="zh-CN" altLang="zh-CN" sz="2400" dirty="0" smtClean="0"/>
              <a:t>，这与</a:t>
            </a:r>
            <a:r>
              <a:rPr lang="en-US" altLang="zh-CN" sz="2400" dirty="0" err="1" smtClean="0"/>
              <a:t>MapReduce</a:t>
            </a:r>
            <a:r>
              <a:rPr lang="zh-CN" altLang="zh-CN" sz="2400" dirty="0" smtClean="0"/>
              <a:t>的中间步骤类似。</a:t>
            </a:r>
            <a:endParaRPr lang="zh-CN" altLang="en-US" sz="2400"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54</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117761" name="Rectangle 1"/>
          <p:cNvSpPr>
            <a:spLocks noChangeArrowheads="1"/>
          </p:cNvSpPr>
          <p:nvPr/>
        </p:nvSpPr>
        <p:spPr bwMode="auto">
          <a:xfrm>
            <a:off x="457200" y="1219200"/>
            <a:ext cx="8153400" cy="20774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 typeface="Wingdings" pitchFamily="2" charset="2"/>
              <a:buChar char="n"/>
              <a:tabLst/>
            </a:pPr>
            <a:r>
              <a:rPr lang="zh-CN" altLang="en-US" sz="2400" b="1" dirty="0" smtClean="0">
                <a:solidFill>
                  <a:srgbClr val="0823A8"/>
                </a:solidFill>
              </a:rPr>
              <a:t>  血缘</a:t>
            </a:r>
            <a:r>
              <a:rPr lang="zh-CN" altLang="zh-CN" sz="2400" b="1" dirty="0" smtClean="0">
                <a:solidFill>
                  <a:srgbClr val="0823A8"/>
                </a:solidFill>
              </a:rPr>
              <a:t>关系（</a:t>
            </a:r>
            <a:r>
              <a:rPr lang="en-US" altLang="zh-CN" sz="2400" b="1" dirty="0" smtClean="0">
                <a:solidFill>
                  <a:srgbClr val="0823A8"/>
                </a:solidFill>
              </a:rPr>
              <a:t>Lineage</a:t>
            </a:r>
            <a:r>
              <a:rPr lang="zh-CN" altLang="zh-CN" sz="2400" b="1" dirty="0" smtClean="0">
                <a:solidFill>
                  <a:srgbClr val="0823A8"/>
                </a:solidFill>
              </a:rPr>
              <a:t>）</a:t>
            </a:r>
          </a:p>
          <a:p>
            <a:pPr>
              <a:spcBef>
                <a:spcPts val="600"/>
              </a:spcBef>
            </a:pPr>
            <a:r>
              <a:rPr lang="en-US" altLang="zh-CN" sz="2000" dirty="0" smtClean="0"/>
              <a:t>      RDD</a:t>
            </a:r>
            <a:r>
              <a:rPr lang="zh-CN" altLang="zh-CN" sz="2000" dirty="0" smtClean="0"/>
              <a:t>的转换（</a:t>
            </a:r>
            <a:r>
              <a:rPr lang="en-US" altLang="zh-CN" sz="2000" dirty="0" smtClean="0"/>
              <a:t>Transformation</a:t>
            </a:r>
            <a:r>
              <a:rPr lang="zh-CN" altLang="zh-CN" sz="2000" dirty="0" smtClean="0"/>
              <a:t>）采用惰性调用机制，每个</a:t>
            </a:r>
            <a:r>
              <a:rPr lang="en-US" altLang="zh-CN" sz="2000" dirty="0" smtClean="0"/>
              <a:t>RDD</a:t>
            </a:r>
            <a:r>
              <a:rPr lang="zh-CN" altLang="zh-CN" sz="2000" dirty="0" smtClean="0"/>
              <a:t>记录父</a:t>
            </a:r>
            <a:r>
              <a:rPr lang="en-US" altLang="zh-CN" sz="2000" dirty="0" smtClean="0"/>
              <a:t>RDD</a:t>
            </a:r>
            <a:r>
              <a:rPr lang="zh-CN" altLang="zh-CN" sz="2000" dirty="0" smtClean="0"/>
              <a:t>转换的方法，但并不立即实施转换，直到一个操作（</a:t>
            </a:r>
            <a:r>
              <a:rPr lang="en-US" altLang="zh-CN" sz="2000" dirty="0" smtClean="0"/>
              <a:t>Action</a:t>
            </a:r>
            <a:r>
              <a:rPr lang="zh-CN" altLang="zh-CN" sz="2000" dirty="0" smtClean="0"/>
              <a:t>）触发了这一系列转换</a:t>
            </a:r>
            <a:r>
              <a:rPr lang="en-US" altLang="zh-CN" sz="2000" dirty="0" smtClean="0"/>
              <a:t>, </a:t>
            </a:r>
            <a:r>
              <a:rPr lang="zh-CN" altLang="zh-CN" sz="2000" dirty="0" smtClean="0"/>
              <a:t>这种多个转换步骤调用构成了一个链表（如图），称之为血缘（</a:t>
            </a:r>
            <a:r>
              <a:rPr lang="en-US" altLang="zh-CN" sz="2000" dirty="0" smtClean="0"/>
              <a:t>Lineage</a:t>
            </a:r>
            <a:r>
              <a:rPr lang="zh-CN" altLang="zh-CN" sz="2000" dirty="0" smtClean="0"/>
              <a:t>）</a:t>
            </a:r>
            <a:r>
              <a:rPr lang="zh-CN" altLang="en-US" sz="2000" dirty="0" smtClean="0"/>
              <a:t>，</a:t>
            </a:r>
            <a:r>
              <a:rPr lang="en-US" altLang="zh-CN" sz="2000" dirty="0" smtClean="0"/>
              <a:t>RDD</a:t>
            </a:r>
            <a:r>
              <a:rPr lang="zh-CN" altLang="zh-CN" sz="2000" dirty="0" smtClean="0"/>
              <a:t>的血缘关系图也就是计算模型的有向无环图（</a:t>
            </a:r>
            <a:r>
              <a:rPr lang="en-US" altLang="zh-CN" sz="2000" dirty="0" smtClean="0"/>
              <a:t>DAG</a:t>
            </a:r>
            <a:r>
              <a:rPr lang="zh-CN" altLang="zh-CN" sz="2000" dirty="0" smtClean="0"/>
              <a:t>）。</a:t>
            </a:r>
            <a:endParaRPr lang="zh-CN" altLang="zh-CN" sz="2000" dirty="0"/>
          </a:p>
        </p:txBody>
      </p:sp>
      <p:pic>
        <p:nvPicPr>
          <p:cNvPr id="7" name="图片 6" descr="http://images.cnitblog.com/blog/349490/201504/051615315763532.png"/>
          <p:cNvPicPr/>
          <p:nvPr/>
        </p:nvPicPr>
        <p:blipFill>
          <a:blip r:embed="rId4" r:link="rId5" cstate="print"/>
          <a:srcRect/>
          <a:stretch>
            <a:fillRect/>
          </a:stretch>
        </p:blipFill>
        <p:spPr>
          <a:xfrm>
            <a:off x="2514600" y="3429000"/>
            <a:ext cx="4419600" cy="31242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55</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49" name="Rectangle 1"/>
          <p:cNvSpPr>
            <a:spLocks noChangeArrowheads="1"/>
          </p:cNvSpPr>
          <p:nvPr/>
        </p:nvSpPr>
        <p:spPr bwMode="auto">
          <a:xfrm>
            <a:off x="609600" y="1143000"/>
            <a:ext cx="8001000"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2700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创建</a:t>
            </a:r>
            <a:r>
              <a:rPr kumimoji="0" lang="en-US" altLang="zh-CN"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SparkContext</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sc = new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SparkContext</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(master, "Example",   </a:t>
            </a: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System.getenv</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("SPARK_HOME"), </a:t>
            </a: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Seq</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System.getenv</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("SPARK_TEST_JAR")))</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//RDD A</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从</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HDFS</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文件创建</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rdd_A</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sc.textFile</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hdfs</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对</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进行</a:t>
            </a:r>
            <a:r>
              <a:rPr kumimoji="0" lang="en-US" altLang="zh-CN"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flatMap</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转换产生</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B</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rdd_B</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rdd_A.flatMap</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((line =&gt; </a:t>
            </a: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line.split</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("\\s+"))).map(word =&gt; (word, 1))</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RDD C</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从</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HDFS</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文件创建</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rdd_C</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sc.textFile</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hdfs</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对</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C</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进行</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Map</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转换产生 </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rdd_D</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rdd_C.map(line =&gt;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line.substring</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(10), 1))</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对</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D</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进行</a:t>
            </a:r>
            <a:r>
              <a:rPr kumimoji="0" lang="en-US" altLang="zh-CN"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reduceByKey</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操作产生</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E</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rdd_E</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rdd_D.reduceByKey</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 b) =&gt; a + b)</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对</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E</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进行</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join</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操作产生</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F</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val</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rdd_F</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 </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rdd_B.jion</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rdd_E</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通过</a:t>
            </a:r>
            <a:r>
              <a:rPr kumimoji="0" lang="en-US" altLang="zh-CN" b="1"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saveAsSequenceFile</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操作将</a:t>
            </a:r>
            <a:r>
              <a:rPr kumimoji="0" lang="en-US" altLang="zh-CN"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RDD F</a:t>
            </a:r>
            <a:r>
              <a:rPr kumimoji="0" lang="zh-CN" altLang="en-US" b="1"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写入存储系统</a:t>
            </a: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1270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rdd_F.saveAsSequenceFile</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b="0" i="0" u="none" strike="noStrike" cap="none" normalizeH="0" baseline="0" dirty="0" err="1" smtClean="0">
                <a:ln>
                  <a:noFill/>
                </a:ln>
                <a:solidFill>
                  <a:srgbClr val="000000"/>
                </a:solidFill>
                <a:effectLst/>
                <a:latin typeface="Courier New" pitchFamily="49" charset="0"/>
                <a:ea typeface="宋体" pitchFamily="2" charset="-122"/>
                <a:cs typeface="Courier New" pitchFamily="49" charset="0"/>
              </a:rPr>
              <a:t>hdfs</a:t>
            </a:r>
            <a:r>
              <a:rPr kumimoji="0" lang="en-US" altLang="zh-CN"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56</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8" name="图片 7" descr="http://jbcdn2.b0.upaiyun.com/2013/09/SparkTA11.jpg"/>
          <p:cNvPicPr/>
          <p:nvPr/>
        </p:nvPicPr>
        <p:blipFill>
          <a:blip r:embed="rId4" r:link="rId5" cstate="print"/>
          <a:srcRect/>
          <a:stretch>
            <a:fillRect/>
          </a:stretch>
        </p:blipFill>
        <p:spPr>
          <a:xfrm>
            <a:off x="762000" y="1600200"/>
            <a:ext cx="7620000" cy="42672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57</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143000"/>
            <a:ext cx="8077200" cy="5386090"/>
          </a:xfrm>
          <a:prstGeom prst="rect">
            <a:avLst/>
          </a:prstGeom>
          <a:noFill/>
          <a:ln w="9525">
            <a:noFill/>
            <a:miter lim="800000"/>
          </a:ln>
        </p:spPr>
        <p:txBody>
          <a:bodyPr wrap="square">
            <a:spAutoFit/>
          </a:bodyPr>
          <a:lstStyle/>
          <a:p>
            <a:r>
              <a:rPr lang="en-US" altLang="zh-CN" sz="2400" b="1" dirty="0" smtClean="0"/>
              <a:t>Spark </a:t>
            </a:r>
            <a:r>
              <a:rPr lang="zh-CN" altLang="en-US" sz="2400" b="1" dirty="0" smtClean="0"/>
              <a:t>作业模型</a:t>
            </a:r>
            <a:endParaRPr lang="en-US" altLang="zh-CN" sz="2400" b="1" dirty="0" smtClean="0"/>
          </a:p>
          <a:p>
            <a:pPr>
              <a:spcBef>
                <a:spcPts val="1200"/>
              </a:spcBef>
            </a:pPr>
            <a:r>
              <a:rPr lang="en-US" altLang="zh-CN" sz="2000" dirty="0" smtClean="0"/>
              <a:t>        </a:t>
            </a:r>
            <a:r>
              <a:rPr lang="zh-CN" altLang="en-US" sz="2000" dirty="0" smtClean="0"/>
              <a:t>作业</a:t>
            </a:r>
            <a:r>
              <a:rPr lang="zh-CN" altLang="zh-CN" sz="2000" dirty="0" smtClean="0"/>
              <a:t>模型包括</a:t>
            </a:r>
            <a:r>
              <a:rPr lang="en-US" altLang="zh-CN" sz="2000" dirty="0" smtClean="0"/>
              <a:t>Application</a:t>
            </a:r>
            <a:r>
              <a:rPr lang="zh-CN" altLang="zh-CN" sz="2000" dirty="0" smtClean="0"/>
              <a:t>（应用程序），</a:t>
            </a:r>
            <a:r>
              <a:rPr lang="en-US" altLang="zh-CN" sz="2000" dirty="0" smtClean="0"/>
              <a:t>Job</a:t>
            </a:r>
            <a:r>
              <a:rPr lang="zh-CN" altLang="zh-CN" sz="2000" dirty="0" smtClean="0"/>
              <a:t>（作业），</a:t>
            </a:r>
            <a:r>
              <a:rPr lang="en-US" altLang="zh-CN" sz="2000" dirty="0" smtClean="0"/>
              <a:t>Stage</a:t>
            </a:r>
            <a:r>
              <a:rPr lang="zh-CN" altLang="zh-CN" sz="2000" dirty="0" smtClean="0"/>
              <a:t>（阶段），</a:t>
            </a:r>
            <a:r>
              <a:rPr lang="en-US" altLang="zh-CN" sz="2000" dirty="0" smtClean="0"/>
              <a:t>Task</a:t>
            </a:r>
            <a:r>
              <a:rPr lang="zh-CN" altLang="zh-CN" sz="2000" dirty="0" smtClean="0"/>
              <a:t>（任务）四个等级。</a:t>
            </a:r>
            <a:endParaRPr lang="en-US" altLang="zh-CN" sz="2000" dirty="0" smtClean="0"/>
          </a:p>
          <a:p>
            <a:pPr lvl="1">
              <a:spcBef>
                <a:spcPts val="1200"/>
              </a:spcBef>
              <a:buFont typeface="Wingdings" pitchFamily="2" charset="2"/>
              <a:buChar char="l"/>
            </a:pPr>
            <a:r>
              <a:rPr lang="en-US" altLang="zh-CN" sz="2000" dirty="0" smtClean="0"/>
              <a:t>  </a:t>
            </a:r>
            <a:r>
              <a:rPr lang="zh-CN" altLang="zh-CN" sz="2000" dirty="0" smtClean="0"/>
              <a:t>一个</a:t>
            </a:r>
            <a:r>
              <a:rPr lang="en-US" altLang="zh-CN" sz="2000" dirty="0" smtClean="0"/>
              <a:t>Application</a:t>
            </a:r>
            <a:r>
              <a:rPr lang="zh-CN" altLang="zh-CN" sz="2000" dirty="0" smtClean="0"/>
              <a:t>由多个</a:t>
            </a:r>
            <a:r>
              <a:rPr lang="en-US" altLang="zh-CN" sz="2000" dirty="0" smtClean="0"/>
              <a:t>Jobs</a:t>
            </a:r>
            <a:r>
              <a:rPr lang="zh-CN" altLang="zh-CN" sz="2000" dirty="0" smtClean="0"/>
              <a:t>组成；</a:t>
            </a:r>
            <a:endParaRPr lang="en-US" altLang="zh-CN" sz="2000" dirty="0" smtClean="0"/>
          </a:p>
          <a:p>
            <a:pPr lvl="1">
              <a:spcBef>
                <a:spcPts val="1200"/>
              </a:spcBef>
              <a:buFont typeface="Wingdings" pitchFamily="2" charset="2"/>
              <a:buChar char="l"/>
            </a:pPr>
            <a:r>
              <a:rPr lang="en-US" altLang="zh-CN" sz="2000" dirty="0" smtClean="0"/>
              <a:t>  </a:t>
            </a:r>
            <a:r>
              <a:rPr lang="zh-CN" altLang="zh-CN" sz="2000" dirty="0" smtClean="0"/>
              <a:t>一个</a:t>
            </a:r>
            <a:r>
              <a:rPr lang="en-US" altLang="zh-CN" sz="2000" dirty="0" smtClean="0"/>
              <a:t>Job</a:t>
            </a:r>
            <a:r>
              <a:rPr lang="zh-CN" altLang="zh-CN" sz="2000" dirty="0" smtClean="0"/>
              <a:t>又分为多个</a:t>
            </a:r>
            <a:r>
              <a:rPr lang="en-US" altLang="zh-CN" sz="2000" dirty="0" smtClean="0"/>
              <a:t>Stages</a:t>
            </a:r>
            <a:r>
              <a:rPr lang="zh-CN" altLang="en-US" sz="2000" dirty="0" smtClean="0"/>
              <a:t>，</a:t>
            </a:r>
            <a:r>
              <a:rPr lang="zh-CN" altLang="zh-CN" sz="2000" dirty="0" smtClean="0"/>
              <a:t>不同的</a:t>
            </a:r>
            <a:r>
              <a:rPr lang="en-US" altLang="zh-CN" sz="2000" dirty="0" smtClean="0"/>
              <a:t>Stage</a:t>
            </a:r>
            <a:r>
              <a:rPr lang="zh-CN" altLang="zh-CN" sz="2000" dirty="0" smtClean="0"/>
              <a:t>之间需要进行</a:t>
            </a:r>
            <a:r>
              <a:rPr lang="en-US" altLang="zh-CN" sz="2000" dirty="0" smtClean="0"/>
              <a:t>shuffle</a:t>
            </a:r>
            <a:r>
              <a:rPr lang="zh-CN" altLang="zh-CN" sz="2000" dirty="0" smtClean="0"/>
              <a:t>（混编）；</a:t>
            </a:r>
            <a:endParaRPr lang="en-US" altLang="zh-CN" sz="2000" dirty="0" smtClean="0"/>
          </a:p>
          <a:p>
            <a:pPr lvl="1">
              <a:spcBef>
                <a:spcPts val="1200"/>
              </a:spcBef>
              <a:buFont typeface="Wingdings" pitchFamily="2" charset="2"/>
              <a:buChar char="l"/>
            </a:pPr>
            <a:r>
              <a:rPr lang="en-US" altLang="zh-CN" sz="2000" dirty="0" smtClean="0"/>
              <a:t>  </a:t>
            </a:r>
            <a:r>
              <a:rPr lang="zh-CN" altLang="zh-CN" sz="2000" dirty="0" smtClean="0"/>
              <a:t>每个</a:t>
            </a:r>
            <a:r>
              <a:rPr lang="en-US" altLang="zh-CN" sz="2000" dirty="0" smtClean="0"/>
              <a:t>Stage</a:t>
            </a:r>
            <a:r>
              <a:rPr lang="zh-CN" altLang="zh-CN" sz="2000" dirty="0" smtClean="0"/>
              <a:t>由一组执行相关任务但互相间没有</a:t>
            </a:r>
            <a:r>
              <a:rPr lang="en-US" altLang="zh-CN" sz="2000" dirty="0" smtClean="0"/>
              <a:t>Shuffle</a:t>
            </a:r>
            <a:r>
              <a:rPr lang="zh-CN" altLang="zh-CN" sz="2000" dirty="0" smtClean="0"/>
              <a:t>依赖的</a:t>
            </a:r>
            <a:r>
              <a:rPr lang="en-US" altLang="zh-CN" sz="2000" dirty="0" smtClean="0"/>
              <a:t>Tasks</a:t>
            </a:r>
            <a:r>
              <a:rPr lang="zh-CN" altLang="zh-CN" sz="2000" dirty="0" smtClean="0"/>
              <a:t>组成（组合成</a:t>
            </a:r>
            <a:r>
              <a:rPr lang="en-US" altLang="zh-CN" sz="2000" dirty="0" err="1" smtClean="0"/>
              <a:t>TaskSet</a:t>
            </a:r>
            <a:r>
              <a:rPr lang="zh-CN" altLang="zh-CN" sz="2000" dirty="0" smtClean="0"/>
              <a:t>）。</a:t>
            </a:r>
            <a:endParaRPr lang="en-US" altLang="zh-CN" sz="2000" dirty="0" smtClean="0"/>
          </a:p>
          <a:p>
            <a:pPr>
              <a:spcBef>
                <a:spcPts val="1200"/>
              </a:spcBef>
            </a:pPr>
            <a:r>
              <a:rPr lang="en-US" altLang="zh-CN" sz="2000" dirty="0" smtClean="0"/>
              <a:t>       Spark</a:t>
            </a:r>
            <a:r>
              <a:rPr lang="zh-CN" altLang="zh-CN" sz="2000" dirty="0" smtClean="0"/>
              <a:t>在一个</a:t>
            </a:r>
            <a:r>
              <a:rPr lang="en-US" altLang="zh-CN" sz="2000" dirty="0" smtClean="0"/>
              <a:t>Job</a:t>
            </a:r>
            <a:r>
              <a:rPr lang="zh-CN" altLang="zh-CN" sz="2000" dirty="0" smtClean="0"/>
              <a:t>的</a:t>
            </a:r>
            <a:r>
              <a:rPr lang="en-US" altLang="zh-CN" sz="2000" dirty="0" smtClean="0"/>
              <a:t>DAG</a:t>
            </a:r>
            <a:r>
              <a:rPr lang="zh-CN" altLang="zh-CN" sz="2000" dirty="0" smtClean="0"/>
              <a:t>基础上通过分析各个</a:t>
            </a:r>
            <a:r>
              <a:rPr lang="en-US" altLang="zh-CN" sz="2000" dirty="0" smtClean="0"/>
              <a:t>RDD</a:t>
            </a:r>
            <a:r>
              <a:rPr lang="zh-CN" altLang="zh-CN" sz="2000" dirty="0" smtClean="0"/>
              <a:t>分区之间的依赖关系来决定如何划分</a:t>
            </a:r>
            <a:r>
              <a:rPr lang="en-US" altLang="zh-CN" sz="2000" dirty="0" smtClean="0"/>
              <a:t>Stage</a:t>
            </a:r>
            <a:r>
              <a:rPr lang="zh-CN" altLang="zh-CN" sz="2000" dirty="0" smtClean="0"/>
              <a:t>，划分方法是：</a:t>
            </a:r>
            <a:endParaRPr lang="en-US" altLang="zh-CN" sz="2000" dirty="0" smtClean="0"/>
          </a:p>
          <a:p>
            <a:pPr lvl="1">
              <a:spcBef>
                <a:spcPts val="1200"/>
              </a:spcBef>
              <a:buFont typeface="Wingdings" pitchFamily="2" charset="2"/>
              <a:buChar char="ü"/>
            </a:pPr>
            <a:r>
              <a:rPr lang="en-US" altLang="zh-CN" sz="2000" dirty="0" smtClean="0"/>
              <a:t>  </a:t>
            </a:r>
            <a:r>
              <a:rPr lang="zh-CN" altLang="zh-CN" sz="2000" dirty="0" smtClean="0"/>
              <a:t>将宽依赖的两边归入不同的</a:t>
            </a:r>
            <a:r>
              <a:rPr lang="en-US" altLang="zh-CN" sz="2000" dirty="0" smtClean="0"/>
              <a:t>Stage</a:t>
            </a:r>
            <a:r>
              <a:rPr lang="zh-CN" altLang="zh-CN" sz="2000" dirty="0" smtClean="0"/>
              <a:t>，将窄依赖归入一个</a:t>
            </a:r>
            <a:r>
              <a:rPr lang="en-US" altLang="zh-CN" sz="2000" dirty="0" smtClean="0"/>
              <a:t>Stage</a:t>
            </a:r>
            <a:r>
              <a:rPr lang="zh-CN" altLang="zh-CN" sz="2000" dirty="0" smtClean="0"/>
              <a:t>中</a:t>
            </a:r>
          </a:p>
          <a:p>
            <a:pPr lvl="1">
              <a:lnSpc>
                <a:spcPct val="150000"/>
              </a:lnSpc>
              <a:buFont typeface="Wingdings" pitchFamily="2" charset="2"/>
              <a:buChar char="ü"/>
            </a:pPr>
            <a:r>
              <a:rPr lang="en-US" altLang="zh-CN" sz="2000" dirty="0" smtClean="0"/>
              <a:t>  </a:t>
            </a:r>
            <a:r>
              <a:rPr lang="zh-CN" altLang="zh-CN" sz="2000" dirty="0" smtClean="0"/>
              <a:t>在</a:t>
            </a:r>
            <a:r>
              <a:rPr lang="en-US" altLang="zh-CN" sz="2000" dirty="0" smtClean="0"/>
              <a:t>DAG</a:t>
            </a:r>
            <a:r>
              <a:rPr lang="zh-CN" altLang="zh-CN" sz="2000" dirty="0" smtClean="0"/>
              <a:t>中进行反向解析，遇到宽依赖就断开</a:t>
            </a:r>
            <a:endParaRPr lang="en-US" altLang="zh-CN" sz="2000" dirty="0" smtClean="0"/>
          </a:p>
          <a:p>
            <a:pPr lvl="1">
              <a:lnSpc>
                <a:spcPct val="150000"/>
              </a:lnSpc>
              <a:buFont typeface="Wingdings" pitchFamily="2" charset="2"/>
              <a:buChar char="ü"/>
            </a:pPr>
            <a:r>
              <a:rPr lang="en-US" altLang="zh-CN" sz="2000" dirty="0" smtClean="0"/>
              <a:t>  </a:t>
            </a:r>
            <a:r>
              <a:rPr lang="zh-CN" altLang="zh-CN" sz="2000" dirty="0" smtClean="0"/>
              <a:t>遇到窄依赖就把当前的</a:t>
            </a:r>
            <a:r>
              <a:rPr lang="en-US" altLang="zh-CN" sz="2000" dirty="0" smtClean="0"/>
              <a:t>RDD</a:t>
            </a:r>
            <a:r>
              <a:rPr lang="zh-CN" altLang="zh-CN" sz="2000" dirty="0" smtClean="0"/>
              <a:t>加入到</a:t>
            </a:r>
            <a:r>
              <a:rPr lang="en-US" altLang="zh-CN" sz="2000" dirty="0" smtClean="0"/>
              <a:t>Stage</a:t>
            </a:r>
            <a:r>
              <a:rPr lang="zh-CN" altLang="zh-CN" sz="2000" dirty="0" smtClean="0"/>
              <a:t>中</a:t>
            </a:r>
            <a:endParaRPr lang="en-US" altLang="zh-CN" sz="2000" dirty="0" smtClean="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58</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7" name="图片 6"/>
          <p:cNvPicPr/>
          <p:nvPr/>
        </p:nvPicPr>
        <p:blipFill>
          <a:blip r:embed="rId4" cstate="print"/>
          <a:srcRect/>
          <a:stretch>
            <a:fillRect/>
          </a:stretch>
        </p:blipFill>
        <p:spPr>
          <a:xfrm>
            <a:off x="838200" y="1600200"/>
            <a:ext cx="7848600" cy="46482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59</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295400"/>
            <a:ext cx="8077200" cy="4062651"/>
          </a:xfrm>
          <a:prstGeom prst="rect">
            <a:avLst/>
          </a:prstGeom>
          <a:noFill/>
          <a:ln w="9525">
            <a:noFill/>
            <a:miter lim="800000"/>
          </a:ln>
        </p:spPr>
        <p:txBody>
          <a:bodyPr wrap="square">
            <a:spAutoFit/>
          </a:bodyPr>
          <a:lstStyle/>
          <a:p>
            <a:r>
              <a:rPr lang="en-US" altLang="zh-CN" sz="2800" b="1" dirty="0" smtClean="0"/>
              <a:t>Spark</a:t>
            </a:r>
            <a:r>
              <a:rPr lang="zh-CN" altLang="zh-CN" sz="2800" b="1" dirty="0" smtClean="0"/>
              <a:t>双层多级调度模型</a:t>
            </a:r>
            <a:endParaRPr lang="en-US" altLang="zh-CN" sz="2800" b="1" dirty="0" smtClean="0"/>
          </a:p>
          <a:p>
            <a:pPr>
              <a:spcBef>
                <a:spcPts val="1200"/>
              </a:spcBef>
            </a:pPr>
            <a:r>
              <a:rPr lang="en-US" altLang="zh-CN" sz="2000" dirty="0" smtClean="0"/>
              <a:t>        </a:t>
            </a:r>
            <a:r>
              <a:rPr lang="zh-CN" altLang="zh-CN" sz="2000" dirty="0" smtClean="0"/>
              <a:t>整个调度架构分为</a:t>
            </a:r>
            <a:r>
              <a:rPr lang="zh-CN" altLang="zh-CN" sz="2000" b="1" dirty="0" smtClean="0"/>
              <a:t>计算需求调度</a:t>
            </a:r>
            <a:r>
              <a:rPr lang="zh-CN" altLang="zh-CN" sz="2000" dirty="0" smtClean="0"/>
              <a:t>（</a:t>
            </a:r>
            <a:r>
              <a:rPr lang="en-US" altLang="zh-CN" sz="2000" dirty="0" smtClean="0"/>
              <a:t>Application/Job/Stage/Task</a:t>
            </a:r>
            <a:r>
              <a:rPr lang="zh-CN" altLang="zh-CN" sz="2000" dirty="0" smtClean="0"/>
              <a:t>）和</a:t>
            </a:r>
            <a:r>
              <a:rPr lang="zh-CN" altLang="zh-CN" sz="2000" b="1" dirty="0" smtClean="0"/>
              <a:t>计算资源配置</a:t>
            </a:r>
            <a:r>
              <a:rPr lang="zh-CN" altLang="zh-CN" sz="2000" dirty="0" smtClean="0"/>
              <a:t>（</a:t>
            </a:r>
            <a:r>
              <a:rPr lang="en-US" altLang="zh-CN" sz="2000" dirty="0" smtClean="0"/>
              <a:t>Worker/Executor/</a:t>
            </a:r>
            <a:r>
              <a:rPr lang="en-US" altLang="zh-CN" sz="2000" dirty="0" err="1" smtClean="0"/>
              <a:t>TaskThread</a:t>
            </a:r>
            <a:r>
              <a:rPr lang="zh-CN" altLang="zh-CN" sz="2000" dirty="0" smtClean="0"/>
              <a:t>）两层</a:t>
            </a:r>
            <a:r>
              <a:rPr lang="zh-CN" altLang="en-US" sz="2000" dirty="0" smtClean="0"/>
              <a:t>。</a:t>
            </a:r>
            <a:endParaRPr lang="en-US" altLang="zh-CN" sz="2000" dirty="0" smtClean="0"/>
          </a:p>
          <a:p>
            <a:pPr>
              <a:spcBef>
                <a:spcPts val="1200"/>
              </a:spcBef>
            </a:pPr>
            <a:r>
              <a:rPr lang="en-US" altLang="zh-CN" sz="2000" dirty="0" smtClean="0"/>
              <a:t>        </a:t>
            </a:r>
            <a:r>
              <a:rPr lang="zh-CN" altLang="zh-CN" sz="2000" dirty="0" smtClean="0"/>
              <a:t>在</a:t>
            </a:r>
            <a:r>
              <a:rPr lang="zh-CN" altLang="zh-CN" sz="2000" u="sng" dirty="0" smtClean="0"/>
              <a:t>需求调度层面</a:t>
            </a:r>
            <a:r>
              <a:rPr lang="zh-CN" altLang="zh-CN" sz="2000" dirty="0" smtClean="0"/>
              <a:t>又分为</a:t>
            </a:r>
            <a:r>
              <a:rPr lang="zh-CN" altLang="en-US" sz="2000" dirty="0" smtClean="0"/>
              <a:t>：</a:t>
            </a:r>
            <a:endParaRPr lang="en-US" altLang="zh-CN" sz="2000" dirty="0" smtClean="0"/>
          </a:p>
          <a:p>
            <a:pPr lvl="1">
              <a:spcBef>
                <a:spcPts val="1200"/>
              </a:spcBef>
              <a:buFont typeface="Wingdings" pitchFamily="2" charset="2"/>
              <a:buChar char="ü"/>
            </a:pPr>
            <a:r>
              <a:rPr lang="en-US" altLang="zh-CN" sz="2000" dirty="0" smtClean="0"/>
              <a:t>  Job</a:t>
            </a:r>
            <a:r>
              <a:rPr lang="zh-CN" altLang="zh-CN" sz="2000" dirty="0" smtClean="0"/>
              <a:t>调度（由</a:t>
            </a:r>
            <a:r>
              <a:rPr lang="en-US" altLang="zh-CN" sz="2000" dirty="0" err="1" smtClean="0"/>
              <a:t>DAGScheduler</a:t>
            </a:r>
            <a:r>
              <a:rPr lang="zh-CN" altLang="zh-CN" sz="2000" dirty="0" smtClean="0"/>
              <a:t>承担）</a:t>
            </a:r>
            <a:endParaRPr lang="en-US" altLang="zh-CN" sz="2000" dirty="0" smtClean="0"/>
          </a:p>
          <a:p>
            <a:pPr lvl="1">
              <a:spcBef>
                <a:spcPts val="1200"/>
              </a:spcBef>
              <a:buFont typeface="Wingdings" pitchFamily="2" charset="2"/>
              <a:buChar char="ü"/>
            </a:pPr>
            <a:r>
              <a:rPr lang="en-US" altLang="zh-CN" sz="2000" dirty="0" smtClean="0"/>
              <a:t>  Task</a:t>
            </a:r>
            <a:r>
              <a:rPr lang="zh-CN" altLang="zh-CN" sz="2000" dirty="0" smtClean="0"/>
              <a:t>调度（由</a:t>
            </a:r>
            <a:r>
              <a:rPr lang="en-US" altLang="zh-CN" sz="2000" dirty="0" err="1" smtClean="0"/>
              <a:t>TaskScheduler</a:t>
            </a:r>
            <a:r>
              <a:rPr lang="zh-CN" altLang="zh-CN" sz="2000" dirty="0" smtClean="0"/>
              <a:t>承担）</a:t>
            </a:r>
            <a:endParaRPr lang="en-US" altLang="zh-CN" sz="2000" dirty="0" smtClean="0"/>
          </a:p>
          <a:p>
            <a:pPr lvl="1">
              <a:spcBef>
                <a:spcPts val="1200"/>
              </a:spcBef>
            </a:pPr>
            <a:r>
              <a:rPr lang="zh-CN" altLang="zh-CN" sz="2000" dirty="0" smtClean="0"/>
              <a:t>在</a:t>
            </a:r>
            <a:r>
              <a:rPr lang="zh-CN" altLang="zh-CN" sz="2000" u="sng" dirty="0" smtClean="0"/>
              <a:t>资源配置层面</a:t>
            </a:r>
            <a:r>
              <a:rPr lang="zh-CN" altLang="zh-CN" sz="2000" dirty="0" smtClean="0"/>
              <a:t>则需决定</a:t>
            </a:r>
            <a:r>
              <a:rPr lang="zh-CN" altLang="en-US" sz="2000" dirty="0" smtClean="0"/>
              <a:t>：</a:t>
            </a:r>
            <a:endParaRPr lang="en-US" altLang="zh-CN" sz="2000" dirty="0" smtClean="0"/>
          </a:p>
          <a:p>
            <a:pPr lvl="1">
              <a:spcBef>
                <a:spcPts val="1200"/>
              </a:spcBef>
              <a:buFont typeface="Wingdings" pitchFamily="2" charset="2"/>
              <a:buChar char="ü"/>
            </a:pPr>
            <a:r>
              <a:rPr lang="en-US" altLang="zh-CN" sz="2000" dirty="0" smtClean="0"/>
              <a:t>  </a:t>
            </a:r>
            <a:r>
              <a:rPr lang="zh-CN" altLang="zh-CN" sz="2000" dirty="0" smtClean="0"/>
              <a:t>每个</a:t>
            </a:r>
            <a:r>
              <a:rPr lang="en-US" altLang="zh-CN" sz="2000" dirty="0" smtClean="0"/>
              <a:t>Worker</a:t>
            </a:r>
            <a:r>
              <a:rPr lang="zh-CN" altLang="zh-CN" sz="2000" dirty="0" smtClean="0"/>
              <a:t>上启动多少</a:t>
            </a:r>
            <a:r>
              <a:rPr lang="en-US" altLang="zh-CN" sz="2000" dirty="0" smtClean="0"/>
              <a:t>Executor</a:t>
            </a:r>
            <a:r>
              <a:rPr lang="zh-CN" altLang="zh-CN" sz="2000" dirty="0" smtClean="0"/>
              <a:t>进程，分配多少资源</a:t>
            </a:r>
            <a:endParaRPr lang="en-US" altLang="zh-CN" sz="2000" dirty="0" smtClean="0"/>
          </a:p>
          <a:p>
            <a:pPr lvl="1">
              <a:spcBef>
                <a:spcPts val="1200"/>
              </a:spcBef>
              <a:buFont typeface="Wingdings" pitchFamily="2" charset="2"/>
              <a:buChar char="ü"/>
            </a:pPr>
            <a:r>
              <a:rPr lang="en-US" altLang="zh-CN" sz="2000" dirty="0" smtClean="0"/>
              <a:t>  </a:t>
            </a:r>
            <a:r>
              <a:rPr lang="zh-CN" altLang="zh-CN" sz="2000" dirty="0" smtClean="0"/>
              <a:t>每个</a:t>
            </a:r>
            <a:r>
              <a:rPr lang="en-US" altLang="zh-CN" sz="2000" dirty="0" smtClean="0"/>
              <a:t>Executor</a:t>
            </a:r>
            <a:r>
              <a:rPr lang="zh-CN" altLang="zh-CN" sz="2000" dirty="0" smtClean="0"/>
              <a:t>内运行多少个</a:t>
            </a:r>
            <a:r>
              <a:rPr lang="en-US" altLang="zh-CN" sz="2000" dirty="0" smtClean="0"/>
              <a:t>Task</a:t>
            </a:r>
            <a:r>
              <a:rPr lang="zh-CN" altLang="zh-CN" sz="2000" dirty="0" smtClean="0"/>
              <a:t>线程等</a:t>
            </a:r>
            <a:endParaRPr lang="en-US" altLang="zh-CN" sz="2000" dirty="0" smtClean="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461665"/>
          </a:xfrm>
          <a:prstGeom prst="rect">
            <a:avLst/>
          </a:prstGeom>
          <a:noFill/>
          <a:ln w="9525">
            <a:noFill/>
            <a:miter lim="800000"/>
          </a:ln>
        </p:spPr>
        <p:txBody>
          <a:bodyPr>
            <a:spAutoFit/>
          </a:bodyPr>
          <a:lstStyle/>
          <a:p>
            <a:r>
              <a:rPr lang="zh-CN" altLang="en-US" sz="2400" b="1" dirty="0" smtClean="0">
                <a:solidFill>
                  <a:srgbClr val="0823A8"/>
                </a:solidFill>
                <a:latin typeface="Calibri" panose="020F0502020204030204" pitchFamily="34" charset="0"/>
              </a:rPr>
              <a:t>分布式缓存架构</a:t>
            </a:r>
            <a:endParaRPr lang="zh-CN" altLang="en-US" sz="2400" b="1" dirty="0">
              <a:solidFill>
                <a:srgbClr val="0823A8"/>
              </a:solidFill>
              <a:latin typeface="Calibri" panose="020F0502020204030204" pitchFamily="34" charset="0"/>
            </a:endParaRPr>
          </a:p>
        </p:txBody>
      </p:sp>
      <p:sp>
        <p:nvSpPr>
          <p:cNvPr id="3" name="文本框 2"/>
          <p:cNvSpPr txBox="1"/>
          <p:nvPr/>
        </p:nvSpPr>
        <p:spPr>
          <a:xfrm>
            <a:off x="762000" y="2209800"/>
            <a:ext cx="7870166" cy="1015663"/>
          </a:xfrm>
          <a:prstGeom prst="rect">
            <a:avLst/>
          </a:prstGeom>
          <a:noFill/>
        </p:spPr>
        <p:txBody>
          <a:bodyPr wrap="square" rtlCol="0">
            <a:spAutoFit/>
          </a:bodyPr>
          <a:lstStyle/>
          <a:p>
            <a:r>
              <a:rPr lang="zh-CN" altLang="en-US" sz="2000" dirty="0" smtClean="0"/>
              <a:t>     数据</a:t>
            </a:r>
            <a:r>
              <a:rPr lang="zh-CN" altLang="en-US" sz="2000" dirty="0"/>
              <a:t>同步缓存系统以</a:t>
            </a:r>
            <a:r>
              <a:rPr lang="en-US" altLang="zh-CN" sz="2000" dirty="0" err="1"/>
              <a:t>JBoss</a:t>
            </a:r>
            <a:r>
              <a:rPr lang="en-US" altLang="zh-CN" sz="2000" dirty="0"/>
              <a:t> Cache</a:t>
            </a:r>
            <a:r>
              <a:rPr lang="zh-CN" altLang="en-US" sz="2000" dirty="0"/>
              <a:t>为</a:t>
            </a:r>
            <a:r>
              <a:rPr lang="zh-CN" altLang="en-US" sz="2000" dirty="0" smtClean="0"/>
              <a:t>代表。</a:t>
            </a:r>
            <a:r>
              <a:rPr lang="en-US" altLang="zh-CN" sz="2000" dirty="0" err="1" smtClean="0"/>
              <a:t>JBoss</a:t>
            </a:r>
            <a:r>
              <a:rPr lang="en-US" altLang="zh-CN" sz="2000" dirty="0" smtClean="0"/>
              <a:t> </a:t>
            </a:r>
            <a:r>
              <a:rPr lang="en-US" altLang="zh-CN" sz="2000" dirty="0"/>
              <a:t>Cache</a:t>
            </a:r>
            <a:r>
              <a:rPr lang="zh-CN" altLang="en-US" sz="2000" dirty="0"/>
              <a:t>的缓存服务器集群中所有节点均保存一份相同的缓存数据，当某个节点有缓存数据更新的时候，会通知集群中其他机器更新内存或清除缓存数据</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685800" y="3352800"/>
            <a:ext cx="7673708" cy="2743200"/>
          </a:xfrm>
          <a:prstGeom prst="rect">
            <a:avLst/>
          </a:prstGeom>
        </p:spPr>
      </p:pic>
      <p:sp>
        <p:nvSpPr>
          <p:cNvPr id="5" name="矩形 4"/>
          <p:cNvSpPr/>
          <p:nvPr/>
        </p:nvSpPr>
        <p:spPr>
          <a:xfrm>
            <a:off x="2438400" y="6172200"/>
            <a:ext cx="3621504" cy="369332"/>
          </a:xfrm>
          <a:prstGeom prst="rect">
            <a:avLst/>
          </a:prstGeom>
        </p:spPr>
        <p:txBody>
          <a:bodyPr wrap="none">
            <a:spAutoFit/>
          </a:bodyPr>
          <a:lstStyle/>
          <a:p>
            <a:r>
              <a:rPr lang="zh-CN" altLang="en-US" dirty="0" smtClean="0"/>
              <a:t>数据</a:t>
            </a:r>
            <a:r>
              <a:rPr lang="zh-CN" altLang="en-US" dirty="0"/>
              <a:t>同步的</a:t>
            </a:r>
            <a:r>
              <a:rPr lang="en-US" altLang="zh-CN" dirty="0" err="1"/>
              <a:t>JBoss</a:t>
            </a:r>
            <a:r>
              <a:rPr lang="en-US" altLang="zh-CN" dirty="0"/>
              <a:t> Cache</a:t>
            </a:r>
            <a:r>
              <a:rPr lang="zh-CN" altLang="en-US" dirty="0"/>
              <a:t>缓存系统</a:t>
            </a:r>
          </a:p>
        </p:txBody>
      </p:sp>
      <p:sp>
        <p:nvSpPr>
          <p:cNvPr id="10" name="矩形 9"/>
          <p:cNvSpPr/>
          <p:nvPr/>
        </p:nvSpPr>
        <p:spPr>
          <a:xfrm>
            <a:off x="762000" y="1524000"/>
            <a:ext cx="7924800" cy="707886"/>
          </a:xfrm>
          <a:prstGeom prst="rect">
            <a:avLst/>
          </a:prstGeom>
        </p:spPr>
        <p:txBody>
          <a:bodyPr wrap="square">
            <a:spAutoFit/>
          </a:bodyPr>
          <a:lstStyle/>
          <a:p>
            <a:r>
              <a:rPr lang="en-US" altLang="zh-CN" sz="2000" dirty="0" smtClean="0"/>
              <a:t>     </a:t>
            </a:r>
            <a:r>
              <a:rPr lang="zh-CN" altLang="zh-CN" sz="2000" dirty="0" smtClean="0"/>
              <a:t>缓存服务器</a:t>
            </a:r>
            <a:r>
              <a:rPr lang="zh-CN" altLang="en-US" sz="2000" dirty="0" smtClean="0"/>
              <a:t>不是</a:t>
            </a:r>
            <a:r>
              <a:rPr lang="zh-CN" altLang="zh-CN" sz="2000" dirty="0" smtClean="0"/>
              <a:t>把数据存储在磁盘上而是存放在内存中，多个缓存服务器</a:t>
            </a:r>
            <a:r>
              <a:rPr lang="zh-CN" altLang="en-US" sz="2000" dirty="0" smtClean="0"/>
              <a:t>按</a:t>
            </a:r>
            <a:r>
              <a:rPr lang="zh-CN" altLang="zh-CN" sz="2000" dirty="0" smtClean="0"/>
              <a:t>分布式共同存放一个数据表，涉及到数据同步的问题</a:t>
            </a:r>
            <a:r>
              <a:rPr lang="zh-CN" altLang="en-US" sz="2000" dirty="0" smtClean="0"/>
              <a:t>。</a:t>
            </a:r>
            <a:endParaRPr lang="zh-CN" altLang="en-US" sz="2000" dirty="0"/>
          </a:p>
        </p:txBody>
      </p:sp>
    </p:spTree>
    <p:extLst>
      <p:ext uri="{BB962C8B-B14F-4D97-AF65-F5344CB8AC3E}">
        <p14:creationId xmlns:p14="http://schemas.microsoft.com/office/powerpoint/2010/main" xmlns="" val="23337476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60</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矩形 6"/>
          <p:cNvSpPr/>
          <p:nvPr/>
        </p:nvSpPr>
        <p:spPr>
          <a:xfrm>
            <a:off x="533400" y="1143000"/>
            <a:ext cx="7924800" cy="1708160"/>
          </a:xfrm>
          <a:prstGeom prst="rect">
            <a:avLst/>
          </a:prstGeom>
        </p:spPr>
        <p:txBody>
          <a:bodyPr wrap="square">
            <a:spAutoFit/>
          </a:bodyPr>
          <a:lstStyle/>
          <a:p>
            <a:r>
              <a:rPr lang="zh-CN" altLang="en-US" sz="2000" dirty="0" smtClean="0"/>
              <a:t>下</a:t>
            </a:r>
            <a:r>
              <a:rPr lang="zh-CN" altLang="zh-CN" sz="2000" dirty="0" smtClean="0"/>
              <a:t>图清楚地描绘了这种双层调度模型</a:t>
            </a:r>
            <a:r>
              <a:rPr lang="zh-CN" altLang="en-US" sz="2000" dirty="0" smtClean="0"/>
              <a:t>：</a:t>
            </a:r>
            <a:endParaRPr lang="en-US" altLang="zh-CN" sz="2000" dirty="0" smtClean="0"/>
          </a:p>
          <a:p>
            <a:pPr marL="0" lvl="1">
              <a:spcBef>
                <a:spcPts val="600"/>
              </a:spcBef>
              <a:buFont typeface="Wingdings" pitchFamily="2" charset="2"/>
              <a:buChar char="ü"/>
            </a:pPr>
            <a:r>
              <a:rPr lang="en-US" altLang="zh-CN" sz="2000" dirty="0" smtClean="0"/>
              <a:t>  </a:t>
            </a:r>
            <a:r>
              <a:rPr lang="zh-CN" altLang="zh-CN" sz="2000" dirty="0" smtClean="0"/>
              <a:t>上层包括</a:t>
            </a:r>
            <a:r>
              <a:rPr lang="en-US" altLang="zh-CN" sz="2000" dirty="0" smtClean="0"/>
              <a:t>Job</a:t>
            </a:r>
            <a:r>
              <a:rPr lang="zh-CN" altLang="zh-CN" sz="2000" dirty="0" smtClean="0"/>
              <a:t>，</a:t>
            </a:r>
            <a:r>
              <a:rPr lang="en-US" altLang="zh-CN" sz="2000" dirty="0" smtClean="0"/>
              <a:t>Stage</a:t>
            </a:r>
            <a:r>
              <a:rPr lang="zh-CN" altLang="zh-CN" sz="2000" dirty="0" smtClean="0"/>
              <a:t>，</a:t>
            </a:r>
            <a:r>
              <a:rPr lang="en-US" altLang="zh-CN" sz="2000" dirty="0" smtClean="0"/>
              <a:t>Task</a:t>
            </a:r>
            <a:r>
              <a:rPr lang="zh-CN" altLang="zh-CN" sz="2000" dirty="0" smtClean="0"/>
              <a:t>等计算项，由</a:t>
            </a:r>
            <a:r>
              <a:rPr lang="en-US" altLang="zh-CN" sz="2000" dirty="0" err="1" smtClean="0"/>
              <a:t>DAGScheduler</a:t>
            </a:r>
            <a:r>
              <a:rPr lang="zh-CN" altLang="zh-CN" sz="2000" dirty="0" smtClean="0"/>
              <a:t>完成划分调派</a:t>
            </a:r>
            <a:endParaRPr lang="en-US" altLang="zh-CN" sz="2000" dirty="0" smtClean="0"/>
          </a:p>
          <a:p>
            <a:pPr marL="0" lvl="1">
              <a:buFont typeface="Wingdings" pitchFamily="2" charset="2"/>
              <a:buChar char="ü"/>
            </a:pPr>
            <a:r>
              <a:rPr lang="en-US" altLang="zh-CN" sz="2000" dirty="0" smtClean="0"/>
              <a:t>  </a:t>
            </a:r>
            <a:r>
              <a:rPr lang="zh-CN" altLang="zh-CN" sz="2000" dirty="0" smtClean="0"/>
              <a:t>下层包括</a:t>
            </a:r>
            <a:r>
              <a:rPr lang="en-US" altLang="zh-CN" sz="2000" dirty="0" smtClean="0"/>
              <a:t>Worker</a:t>
            </a:r>
            <a:r>
              <a:rPr lang="zh-CN" altLang="zh-CN" sz="2000" dirty="0" smtClean="0"/>
              <a:t>，</a:t>
            </a:r>
            <a:r>
              <a:rPr lang="en-US" altLang="zh-CN" sz="2000" dirty="0" smtClean="0"/>
              <a:t>Executor</a:t>
            </a:r>
            <a:r>
              <a:rPr lang="zh-CN" altLang="zh-CN" sz="2000" dirty="0" smtClean="0"/>
              <a:t>，</a:t>
            </a:r>
            <a:r>
              <a:rPr lang="en-US" altLang="zh-CN" sz="2000" dirty="0" smtClean="0"/>
              <a:t>Thread</a:t>
            </a:r>
            <a:r>
              <a:rPr lang="zh-CN" altLang="zh-CN" sz="2000" dirty="0" smtClean="0"/>
              <a:t>，由</a:t>
            </a:r>
            <a:r>
              <a:rPr lang="en-US" altLang="zh-CN" sz="2000" dirty="0" err="1" smtClean="0"/>
              <a:t>SchedulerBackend</a:t>
            </a:r>
            <a:r>
              <a:rPr lang="zh-CN" altLang="zh-CN" sz="2000" dirty="0" smtClean="0"/>
              <a:t>负责分派</a:t>
            </a:r>
            <a:endParaRPr lang="zh-CN" altLang="en-US" sz="2000" dirty="0"/>
          </a:p>
        </p:txBody>
      </p:sp>
      <p:pic>
        <p:nvPicPr>
          <p:cNvPr id="8" name="图片 7" descr="http://images2015.cnblogs.com/blog/1004194/201608/1004194-20160829182313371-1648664691.png"/>
          <p:cNvPicPr/>
          <p:nvPr/>
        </p:nvPicPr>
        <p:blipFill>
          <a:blip r:embed="rId4" r:link="rId5" cstate="print"/>
          <a:srcRect/>
          <a:stretch>
            <a:fillRect/>
          </a:stretch>
        </p:blipFill>
        <p:spPr>
          <a:xfrm>
            <a:off x="3048000" y="2590800"/>
            <a:ext cx="5835098" cy="4134678"/>
          </a:xfrm>
          <a:prstGeom prst="rect">
            <a:avLst/>
          </a:prstGeom>
          <a:noFill/>
          <a:ln w="9525">
            <a:noFill/>
            <a:miter lim="800000"/>
            <a:headEnd/>
            <a:tailEnd/>
          </a:ln>
        </p:spPr>
      </p:pic>
      <p:sp>
        <p:nvSpPr>
          <p:cNvPr id="9" name="矩形 8"/>
          <p:cNvSpPr/>
          <p:nvPr/>
        </p:nvSpPr>
        <p:spPr>
          <a:xfrm>
            <a:off x="533400" y="2819400"/>
            <a:ext cx="2438400" cy="3416320"/>
          </a:xfrm>
          <a:prstGeom prst="rect">
            <a:avLst/>
          </a:prstGeom>
        </p:spPr>
        <p:txBody>
          <a:bodyPr wrap="square">
            <a:spAutoFit/>
          </a:bodyPr>
          <a:lstStyle/>
          <a:p>
            <a:pPr>
              <a:buFont typeface="Wingdings" pitchFamily="2" charset="2"/>
              <a:buChar char="ü"/>
            </a:pPr>
            <a:r>
              <a:rPr lang="en-US" altLang="zh-CN" dirty="0" smtClean="0"/>
              <a:t>  </a:t>
            </a:r>
            <a:r>
              <a:rPr lang="zh-CN" altLang="zh-CN" dirty="0" smtClean="0"/>
              <a:t>上层计算任务的调度（即如何将具体的</a:t>
            </a:r>
            <a:r>
              <a:rPr lang="en-US" altLang="zh-CN" dirty="0" smtClean="0"/>
              <a:t>RDD</a:t>
            </a:r>
            <a:r>
              <a:rPr lang="zh-CN" altLang="zh-CN" dirty="0" smtClean="0"/>
              <a:t>分区映射到</a:t>
            </a:r>
            <a:r>
              <a:rPr lang="en-US" altLang="zh-CN" dirty="0" smtClean="0"/>
              <a:t>Worker</a:t>
            </a:r>
            <a:r>
              <a:rPr lang="zh-CN" altLang="zh-CN" dirty="0" smtClean="0"/>
              <a:t>上的</a:t>
            </a:r>
            <a:r>
              <a:rPr lang="en-US" altLang="zh-CN" dirty="0" smtClean="0"/>
              <a:t>Task</a:t>
            </a:r>
            <a:r>
              <a:rPr lang="zh-CN" altLang="zh-CN" dirty="0" smtClean="0"/>
              <a:t>线程，或者说如何将</a:t>
            </a:r>
            <a:r>
              <a:rPr lang="en-US" altLang="zh-CN" dirty="0" smtClean="0"/>
              <a:t>Task</a:t>
            </a:r>
            <a:r>
              <a:rPr lang="zh-CN" altLang="zh-CN" dirty="0" smtClean="0"/>
              <a:t>分发到集群的</a:t>
            </a:r>
            <a:r>
              <a:rPr lang="en-US" altLang="zh-CN" dirty="0" smtClean="0"/>
              <a:t>Worker</a:t>
            </a:r>
            <a:r>
              <a:rPr lang="zh-CN" altLang="zh-CN" dirty="0" smtClean="0"/>
              <a:t>节点上去执行）则是由</a:t>
            </a:r>
            <a:r>
              <a:rPr lang="en-US" altLang="zh-CN" dirty="0" err="1" smtClean="0"/>
              <a:t>TaskSetManager</a:t>
            </a:r>
            <a:r>
              <a:rPr lang="zh-CN" altLang="zh-CN" dirty="0" smtClean="0"/>
              <a:t>通过</a:t>
            </a:r>
            <a:r>
              <a:rPr lang="en-US" altLang="zh-CN" dirty="0" err="1" smtClean="0"/>
              <a:t>TaskScheduler</a:t>
            </a:r>
            <a:r>
              <a:rPr lang="zh-CN" altLang="zh-CN" dirty="0" smtClean="0"/>
              <a:t>与下层的计算资源管理器（</a:t>
            </a:r>
            <a:r>
              <a:rPr lang="en-US" altLang="zh-CN" dirty="0" err="1" smtClean="0"/>
              <a:t>SchedulerBackend</a:t>
            </a:r>
            <a:r>
              <a:rPr lang="zh-CN" altLang="zh-CN" dirty="0" smtClean="0"/>
              <a:t>）的协调来实现</a:t>
            </a:r>
            <a:endParaRPr lang="zh-CN" altLang="en-US" dirty="0"/>
          </a:p>
        </p:txBody>
      </p:sp>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61</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295400"/>
            <a:ext cx="8077200" cy="2215991"/>
          </a:xfrm>
          <a:prstGeom prst="rect">
            <a:avLst/>
          </a:prstGeom>
          <a:noFill/>
          <a:ln w="9525">
            <a:noFill/>
            <a:miter lim="800000"/>
          </a:ln>
        </p:spPr>
        <p:txBody>
          <a:bodyPr wrap="square">
            <a:spAutoFit/>
          </a:bodyPr>
          <a:lstStyle/>
          <a:p>
            <a:r>
              <a:rPr lang="en-US" altLang="zh-CN" sz="2800" b="1" dirty="0" smtClean="0"/>
              <a:t>Job</a:t>
            </a:r>
            <a:r>
              <a:rPr lang="zh-CN" altLang="zh-CN" sz="2800" b="1" dirty="0" smtClean="0"/>
              <a:t>调度</a:t>
            </a:r>
            <a:r>
              <a:rPr lang="zh-CN" altLang="en-US" sz="2800" b="1" dirty="0" smtClean="0"/>
              <a:t>算法</a:t>
            </a:r>
            <a:endParaRPr lang="en-US" altLang="zh-CN" sz="2800" b="1" dirty="0" smtClean="0"/>
          </a:p>
          <a:p>
            <a:pPr>
              <a:spcBef>
                <a:spcPts val="1200"/>
              </a:spcBef>
            </a:pPr>
            <a:r>
              <a:rPr lang="en-US" altLang="zh-CN" sz="2000" dirty="0" smtClean="0"/>
              <a:t>      </a:t>
            </a:r>
            <a:r>
              <a:rPr lang="zh-CN" altLang="zh-CN" sz="2000" dirty="0" smtClean="0"/>
              <a:t>在</a:t>
            </a:r>
            <a:r>
              <a:rPr lang="en-US" altLang="zh-CN" sz="2000" dirty="0" smtClean="0"/>
              <a:t>Application</a:t>
            </a:r>
            <a:r>
              <a:rPr lang="zh-CN" altLang="zh-CN" sz="2000" dirty="0" smtClean="0"/>
              <a:t>内部，调度流程如图所示，</a:t>
            </a:r>
            <a:r>
              <a:rPr lang="en-US" altLang="zh-CN" sz="2000" dirty="0" smtClean="0"/>
              <a:t>RDD</a:t>
            </a:r>
            <a:r>
              <a:rPr lang="zh-CN" altLang="zh-CN" sz="2000" dirty="0" smtClean="0"/>
              <a:t>处理流程构成一个</a:t>
            </a:r>
            <a:r>
              <a:rPr lang="en-US" altLang="zh-CN" sz="2000" dirty="0" smtClean="0"/>
              <a:t>DAG</a:t>
            </a:r>
            <a:r>
              <a:rPr lang="zh-CN" altLang="zh-CN" sz="2000" dirty="0" smtClean="0"/>
              <a:t>，然后由</a:t>
            </a:r>
            <a:r>
              <a:rPr lang="en-US" altLang="zh-CN" sz="2000" dirty="0" err="1" smtClean="0"/>
              <a:t>DAGScheduler</a:t>
            </a:r>
            <a:r>
              <a:rPr lang="zh-CN" altLang="zh-CN" sz="2000" dirty="0" smtClean="0"/>
              <a:t>按照</a:t>
            </a:r>
            <a:r>
              <a:rPr lang="en-US" altLang="zh-CN" sz="2000" dirty="0" smtClean="0"/>
              <a:t>shuffle dependency</a:t>
            </a:r>
            <a:r>
              <a:rPr lang="zh-CN" altLang="zh-CN" sz="2000" dirty="0" smtClean="0"/>
              <a:t>将</a:t>
            </a:r>
            <a:r>
              <a:rPr lang="en-US" altLang="zh-CN" sz="2000" dirty="0" smtClean="0"/>
              <a:t>DAG</a:t>
            </a:r>
            <a:r>
              <a:rPr lang="zh-CN" altLang="zh-CN" sz="2000" dirty="0" smtClean="0"/>
              <a:t>划分成多个</a:t>
            </a:r>
            <a:r>
              <a:rPr lang="en-US" altLang="zh-CN" sz="2000" dirty="0" smtClean="0"/>
              <a:t>Stage</a:t>
            </a:r>
            <a:r>
              <a:rPr lang="zh-CN" altLang="zh-CN" sz="2000" dirty="0" smtClean="0"/>
              <a:t>，每个</a:t>
            </a:r>
            <a:r>
              <a:rPr lang="en-US" altLang="zh-CN" sz="2000" dirty="0" smtClean="0"/>
              <a:t>Stage</a:t>
            </a:r>
            <a:r>
              <a:rPr lang="zh-CN" altLang="zh-CN" sz="2000" dirty="0" smtClean="0"/>
              <a:t>包含的分区组成一个</a:t>
            </a:r>
            <a:r>
              <a:rPr lang="en-US" altLang="zh-CN" sz="2000" dirty="0" err="1" smtClean="0"/>
              <a:t>TaskSet</a:t>
            </a:r>
            <a:r>
              <a:rPr lang="zh-CN" altLang="zh-CN" sz="2000" dirty="0" smtClean="0"/>
              <a:t>，</a:t>
            </a:r>
            <a:r>
              <a:rPr lang="en-US" altLang="zh-CN" sz="2000" dirty="0" err="1" smtClean="0"/>
              <a:t>DAGScheduler</a:t>
            </a:r>
            <a:r>
              <a:rPr lang="zh-CN" altLang="zh-CN" sz="2000" dirty="0" smtClean="0"/>
              <a:t>通过</a:t>
            </a:r>
            <a:r>
              <a:rPr lang="en-US" altLang="zh-CN" sz="2000" dirty="0" err="1" smtClean="0"/>
              <a:t>TaskScheduler</a:t>
            </a:r>
            <a:r>
              <a:rPr lang="zh-CN" altLang="zh-CN" sz="2000" dirty="0" smtClean="0"/>
              <a:t>接口提交</a:t>
            </a:r>
            <a:r>
              <a:rPr lang="en-US" altLang="zh-CN" sz="2000" dirty="0" err="1" smtClean="0"/>
              <a:t>TaskSet</a:t>
            </a:r>
            <a:r>
              <a:rPr lang="zh-CN" altLang="zh-CN" sz="2000" dirty="0" smtClean="0"/>
              <a:t>，这个</a:t>
            </a:r>
            <a:r>
              <a:rPr lang="en-US" altLang="zh-CN" sz="2000" dirty="0" err="1" smtClean="0"/>
              <a:t>TaskSet</a:t>
            </a:r>
            <a:r>
              <a:rPr lang="zh-CN" altLang="zh-CN" sz="2000" dirty="0" smtClean="0"/>
              <a:t>最终会触发</a:t>
            </a:r>
            <a:r>
              <a:rPr lang="en-US" altLang="zh-CN" sz="2000" dirty="0" err="1" smtClean="0"/>
              <a:t>TaskScheduler</a:t>
            </a:r>
            <a:r>
              <a:rPr lang="zh-CN" altLang="zh-CN" sz="2000" dirty="0" smtClean="0"/>
              <a:t>构建一个</a:t>
            </a:r>
            <a:r>
              <a:rPr lang="en-US" altLang="zh-CN" sz="2000" dirty="0" err="1" smtClean="0"/>
              <a:t>TaskSetManager</a:t>
            </a:r>
            <a:r>
              <a:rPr lang="zh-CN" altLang="zh-CN" sz="2000" dirty="0" smtClean="0"/>
              <a:t>的实例</a:t>
            </a:r>
            <a:r>
              <a:rPr lang="zh-CN" altLang="en-US" sz="2000" dirty="0" smtClean="0"/>
              <a:t>。</a:t>
            </a:r>
            <a:endParaRPr lang="en-US" altLang="zh-CN" sz="2000" dirty="0" smtClean="0"/>
          </a:p>
        </p:txBody>
      </p:sp>
      <p:pic>
        <p:nvPicPr>
          <p:cNvPr id="8" name="图片 7"/>
          <p:cNvPicPr/>
          <p:nvPr/>
        </p:nvPicPr>
        <p:blipFill>
          <a:blip r:embed="rId4" cstate="print"/>
          <a:srcRect/>
          <a:stretch>
            <a:fillRect/>
          </a:stretch>
        </p:blipFill>
        <p:spPr>
          <a:xfrm>
            <a:off x="990600" y="3657600"/>
            <a:ext cx="7086600" cy="29718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62</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295400"/>
            <a:ext cx="8077200" cy="1846659"/>
          </a:xfrm>
          <a:prstGeom prst="rect">
            <a:avLst/>
          </a:prstGeom>
          <a:noFill/>
          <a:ln w="9525">
            <a:noFill/>
            <a:miter lim="800000"/>
          </a:ln>
        </p:spPr>
        <p:txBody>
          <a:bodyPr wrap="square">
            <a:spAutoFit/>
          </a:bodyPr>
          <a:lstStyle/>
          <a:p>
            <a:pPr>
              <a:buFont typeface="Wingdings" pitchFamily="2" charset="2"/>
              <a:buChar char="n"/>
            </a:pPr>
            <a:r>
              <a:rPr lang="en-US" altLang="zh-CN" sz="2400" b="1" dirty="0" smtClean="0"/>
              <a:t>  FIFO</a:t>
            </a:r>
            <a:r>
              <a:rPr lang="zh-CN" altLang="zh-CN" sz="2400" b="1" dirty="0" smtClean="0"/>
              <a:t>调度</a:t>
            </a:r>
            <a:r>
              <a:rPr lang="zh-CN" altLang="en-US" sz="2400" b="1" dirty="0" smtClean="0"/>
              <a:t>策略</a:t>
            </a:r>
            <a:endParaRPr lang="en-US" altLang="zh-CN" sz="2400" b="1" dirty="0" smtClean="0"/>
          </a:p>
          <a:p>
            <a:pPr>
              <a:spcBef>
                <a:spcPts val="1200"/>
              </a:spcBef>
            </a:pPr>
            <a:r>
              <a:rPr lang="en-US" altLang="zh-CN" sz="2000" dirty="0" smtClean="0"/>
              <a:t>     </a:t>
            </a:r>
            <a:r>
              <a:rPr lang="zh-CN" altLang="zh-CN" sz="2000" dirty="0" smtClean="0"/>
              <a:t>先进先出</a:t>
            </a:r>
            <a:r>
              <a:rPr lang="en-US" altLang="zh-CN" sz="2000" dirty="0" smtClean="0"/>
              <a:t>(First-In-First-Out)</a:t>
            </a:r>
            <a:r>
              <a:rPr lang="zh-CN" altLang="zh-CN" sz="2000" dirty="0" smtClean="0"/>
              <a:t>策略，</a:t>
            </a:r>
            <a:r>
              <a:rPr lang="en-US" altLang="zh-CN" sz="2000" dirty="0" smtClean="0"/>
              <a:t>Pool</a:t>
            </a:r>
            <a:r>
              <a:rPr lang="zh-CN" altLang="zh-CN" sz="2000" dirty="0" smtClean="0"/>
              <a:t>直接管理</a:t>
            </a:r>
            <a:r>
              <a:rPr lang="en-US" altLang="zh-CN" sz="2000" dirty="0" err="1" smtClean="0"/>
              <a:t>TaskSetManager</a:t>
            </a:r>
            <a:r>
              <a:rPr lang="zh-CN" altLang="zh-CN" sz="2000" dirty="0" smtClean="0"/>
              <a:t>。每个</a:t>
            </a:r>
            <a:r>
              <a:rPr lang="en-US" altLang="zh-CN" sz="2000" dirty="0" smtClean="0"/>
              <a:t>Job</a:t>
            </a:r>
            <a:r>
              <a:rPr lang="zh-CN" altLang="zh-CN" sz="2000" dirty="0" smtClean="0"/>
              <a:t>都有</a:t>
            </a:r>
            <a:r>
              <a:rPr lang="en-US" altLang="zh-CN" sz="2000" dirty="0" err="1" smtClean="0"/>
              <a:t>JobID</a:t>
            </a:r>
            <a:r>
              <a:rPr lang="zh-CN" altLang="zh-CN" sz="2000" dirty="0" smtClean="0"/>
              <a:t>，每个</a:t>
            </a:r>
            <a:r>
              <a:rPr lang="en-US" altLang="zh-CN" sz="2000" dirty="0" err="1" smtClean="0"/>
              <a:t>TaskSetManager</a:t>
            </a:r>
            <a:r>
              <a:rPr lang="zh-CN" altLang="zh-CN" sz="2000" dirty="0" smtClean="0"/>
              <a:t>都带有了其对应的</a:t>
            </a:r>
            <a:r>
              <a:rPr lang="en-US" altLang="zh-CN" sz="2000" dirty="0" smtClean="0"/>
              <a:t>Stage</a:t>
            </a:r>
            <a:r>
              <a:rPr lang="zh-CN" altLang="zh-CN" sz="2000" dirty="0" smtClean="0"/>
              <a:t>的</a:t>
            </a:r>
            <a:r>
              <a:rPr lang="en-US" altLang="zh-CN" sz="2000" dirty="0" err="1" smtClean="0"/>
              <a:t>StageID</a:t>
            </a:r>
            <a:r>
              <a:rPr lang="zh-CN" altLang="zh-CN" sz="2000" dirty="0" smtClean="0"/>
              <a:t>，</a:t>
            </a:r>
            <a:r>
              <a:rPr lang="en-US" altLang="zh-CN" sz="2000" dirty="0" smtClean="0"/>
              <a:t>Pool</a:t>
            </a:r>
            <a:r>
              <a:rPr lang="zh-CN" altLang="zh-CN" sz="2000" dirty="0" smtClean="0"/>
              <a:t>最终根据</a:t>
            </a:r>
            <a:r>
              <a:rPr lang="en-US" altLang="zh-CN" sz="2000" dirty="0" err="1" smtClean="0"/>
              <a:t>JobID</a:t>
            </a:r>
            <a:r>
              <a:rPr lang="zh-CN" altLang="zh-CN" sz="2000" dirty="0" smtClean="0"/>
              <a:t>小优先、</a:t>
            </a:r>
            <a:r>
              <a:rPr lang="en-US" altLang="zh-CN" sz="2000" dirty="0" err="1" smtClean="0"/>
              <a:t>StageID</a:t>
            </a:r>
            <a:r>
              <a:rPr lang="zh-CN" altLang="zh-CN" sz="2000" dirty="0" smtClean="0"/>
              <a:t>大优先的原则来调度</a:t>
            </a:r>
            <a:r>
              <a:rPr lang="en-US" altLang="zh-CN" sz="2000" dirty="0" err="1" smtClean="0"/>
              <a:t>TaskSetManager</a:t>
            </a:r>
            <a:r>
              <a:rPr lang="zh-CN" altLang="zh-CN" sz="2000" dirty="0" smtClean="0"/>
              <a:t>，如图所示。</a:t>
            </a:r>
            <a:endParaRPr lang="en-US" altLang="zh-CN" sz="2000" dirty="0" smtClean="0"/>
          </a:p>
        </p:txBody>
      </p:sp>
      <p:pic>
        <p:nvPicPr>
          <p:cNvPr id="8" name="图片 7" descr="http://images.cnblogs.com/cnblogs_com/barrenlake/745774/o_FIFO.png"/>
          <p:cNvPicPr/>
          <p:nvPr/>
        </p:nvPicPr>
        <p:blipFill>
          <a:blip r:embed="rId4" r:link="rId5" cstate="print"/>
          <a:srcRect/>
          <a:stretch>
            <a:fillRect/>
          </a:stretch>
        </p:blipFill>
        <p:spPr>
          <a:xfrm>
            <a:off x="1219200" y="3276600"/>
            <a:ext cx="6705600" cy="32004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63</a:t>
            </a:fld>
            <a:endParaRPr lang="zh-CN" altLang="en-US" dirty="0"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12"/>
          <p:cNvSpPr txBox="1">
            <a:spLocks noChangeArrowheads="1"/>
          </p:cNvSpPr>
          <p:nvPr/>
        </p:nvSpPr>
        <p:spPr bwMode="auto">
          <a:xfrm>
            <a:off x="609600" y="1295400"/>
            <a:ext cx="8077200" cy="1846659"/>
          </a:xfrm>
          <a:prstGeom prst="rect">
            <a:avLst/>
          </a:prstGeom>
          <a:noFill/>
          <a:ln w="9525">
            <a:noFill/>
            <a:miter lim="800000"/>
          </a:ln>
        </p:spPr>
        <p:txBody>
          <a:bodyPr wrap="square">
            <a:spAutoFit/>
          </a:bodyPr>
          <a:lstStyle/>
          <a:p>
            <a:pPr>
              <a:buFont typeface="Wingdings" pitchFamily="2" charset="2"/>
              <a:buChar char="n"/>
            </a:pPr>
            <a:r>
              <a:rPr lang="en-US" altLang="zh-CN" sz="2400" b="1" dirty="0" smtClean="0"/>
              <a:t>  Fair</a:t>
            </a:r>
            <a:r>
              <a:rPr lang="zh-CN" altLang="zh-CN" sz="2400" b="1" dirty="0" smtClean="0"/>
              <a:t>调度</a:t>
            </a:r>
            <a:r>
              <a:rPr lang="zh-CN" altLang="en-US" sz="2400" b="1" dirty="0" smtClean="0"/>
              <a:t>策略</a:t>
            </a:r>
            <a:endParaRPr lang="en-US" altLang="zh-CN" sz="2400" b="1" dirty="0" smtClean="0"/>
          </a:p>
          <a:p>
            <a:pPr>
              <a:spcBef>
                <a:spcPts val="1200"/>
              </a:spcBef>
            </a:pPr>
            <a:r>
              <a:rPr lang="en-US" altLang="zh-CN" sz="2000" dirty="0" smtClean="0"/>
              <a:t>     </a:t>
            </a:r>
            <a:r>
              <a:rPr lang="zh-CN" altLang="en-US" sz="2000" dirty="0" smtClean="0"/>
              <a:t>公平调度</a:t>
            </a:r>
            <a:r>
              <a:rPr lang="zh-CN" altLang="zh-CN" sz="2000" dirty="0" smtClean="0"/>
              <a:t>策略</a:t>
            </a:r>
            <a:r>
              <a:rPr lang="zh-CN" altLang="en-US" sz="2000" dirty="0" smtClean="0"/>
              <a:t>。</a:t>
            </a:r>
            <a:r>
              <a:rPr lang="zh-CN" altLang="zh-CN" sz="2000" dirty="0" smtClean="0"/>
              <a:t>目前采用的是两级结构，即</a:t>
            </a:r>
            <a:r>
              <a:rPr lang="en-US" altLang="zh-CN" sz="2000" dirty="0" err="1" smtClean="0"/>
              <a:t>rootPool</a:t>
            </a:r>
            <a:r>
              <a:rPr lang="zh-CN" altLang="zh-CN" sz="2000" dirty="0" smtClean="0"/>
              <a:t>管理一组子调度池（</a:t>
            </a:r>
            <a:r>
              <a:rPr lang="en-US" altLang="zh-CN" sz="2000" dirty="0" smtClean="0"/>
              <a:t>Pool</a:t>
            </a:r>
            <a:r>
              <a:rPr lang="zh-CN" altLang="zh-CN" sz="2000" dirty="0" smtClean="0"/>
              <a:t>），子调度池进一步管理属于该调度池的</a:t>
            </a:r>
            <a:r>
              <a:rPr lang="en-US" altLang="zh-CN" sz="2000" dirty="0" err="1" smtClean="0"/>
              <a:t>TaskSetManager</a:t>
            </a:r>
            <a:r>
              <a:rPr lang="zh-CN" altLang="zh-CN" sz="2000" dirty="0" smtClean="0"/>
              <a:t>，如图所示。在</a:t>
            </a:r>
            <a:r>
              <a:rPr lang="en-US" altLang="zh-CN" sz="2000" dirty="0" smtClean="0"/>
              <a:t>Pool</a:t>
            </a:r>
            <a:r>
              <a:rPr lang="zh-CN" altLang="zh-CN" sz="2000" dirty="0" smtClean="0"/>
              <a:t>之间，</a:t>
            </a:r>
            <a:r>
              <a:rPr lang="en-US" altLang="zh-CN" sz="2000" dirty="0" err="1" smtClean="0"/>
              <a:t>TaskScheduler</a:t>
            </a:r>
            <a:r>
              <a:rPr lang="zh-CN" altLang="zh-CN" sz="2000" dirty="0" smtClean="0"/>
              <a:t>采用轮询（</a:t>
            </a:r>
            <a:r>
              <a:rPr lang="en-US" altLang="zh-CN" sz="2000" dirty="0" smtClean="0"/>
              <a:t>Round Robin</a:t>
            </a:r>
            <a:r>
              <a:rPr lang="zh-CN" altLang="zh-CN" sz="2000" dirty="0" smtClean="0"/>
              <a:t>）方式分配资源。</a:t>
            </a:r>
            <a:endParaRPr lang="en-US" altLang="zh-CN" sz="2000" dirty="0" smtClean="0"/>
          </a:p>
        </p:txBody>
      </p:sp>
      <p:pic>
        <p:nvPicPr>
          <p:cNvPr id="8" name="图片 7" descr="图17-45  Fair调度策略（修改，中间Sort画成root Pool）"/>
          <p:cNvPicPr/>
          <p:nvPr/>
        </p:nvPicPr>
        <p:blipFill>
          <a:blip r:embed="rId4" cstate="print"/>
          <a:srcRect/>
          <a:stretch>
            <a:fillRect/>
          </a:stretch>
        </p:blipFill>
        <p:spPr>
          <a:xfrm>
            <a:off x="1295400" y="3200400"/>
            <a:ext cx="6629400" cy="3505200"/>
          </a:xfrm>
          <a:prstGeom prst="rect">
            <a:avLst/>
          </a:prstGeom>
          <a:noFill/>
          <a:ln w="9525">
            <a:noFill/>
            <a:miter lim="800000"/>
            <a:headEnd/>
            <a:tailEnd/>
          </a:ln>
        </p:spPr>
      </p:pic>
    </p:spTree>
    <p:extLst>
      <p:ext uri="{BB962C8B-B14F-4D97-AF65-F5344CB8AC3E}">
        <p14:creationId xmlns:p14="http://schemas.microsoft.com/office/powerpoint/2010/main" xmlns="" val="154195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09600" y="1219200"/>
            <a:ext cx="7924800" cy="1323439"/>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则采用了数据不同步的架构</a:t>
            </a:r>
            <a:r>
              <a:rPr lang="zh-CN" altLang="en-US" sz="2000" dirty="0" smtClean="0"/>
              <a:t>，采用</a:t>
            </a:r>
            <a:r>
              <a:rPr lang="zh-CN" altLang="en-US" sz="2000" dirty="0"/>
              <a:t>一组专用缓存服务器，缓存与应用分离部署。在存放和访问缓存数据时</a:t>
            </a:r>
            <a:r>
              <a:rPr lang="zh-CN" altLang="en-US" sz="2000" dirty="0" smtClean="0"/>
              <a:t>，通过</a:t>
            </a:r>
            <a:r>
              <a:rPr lang="zh-CN" altLang="en-US" sz="2000" dirty="0"/>
              <a:t>一致性</a:t>
            </a:r>
            <a:r>
              <a:rPr lang="en-US" altLang="zh-CN" sz="2000" dirty="0"/>
              <a:t>Hash</a:t>
            </a:r>
            <a:r>
              <a:rPr lang="zh-CN" altLang="en-US" sz="2000" dirty="0" smtClean="0"/>
              <a:t>算法选择</a:t>
            </a:r>
            <a:r>
              <a:rPr lang="zh-CN" altLang="en-US" sz="2000" dirty="0"/>
              <a:t>缓存节点，集群缓存服务器</a:t>
            </a:r>
            <a:r>
              <a:rPr lang="zh-CN" altLang="en-US" sz="2000" dirty="0" smtClean="0"/>
              <a:t>之间不</a:t>
            </a:r>
            <a:r>
              <a:rPr lang="zh-CN" altLang="en-US" sz="2000" dirty="0"/>
              <a:t>需要数据同步，因此集群规模可以很容易地实现扩容，具有良好的可伸缩性</a:t>
            </a:r>
            <a:r>
              <a:rPr lang="zh-CN" altLang="en-US" sz="2000" dirty="0" smtClean="0"/>
              <a:t>。</a:t>
            </a:r>
            <a:endParaRPr lang="zh-CN" altLang="en-US" sz="2000" dirty="0"/>
          </a:p>
        </p:txBody>
      </p:sp>
      <p:pic>
        <p:nvPicPr>
          <p:cNvPr id="2" name="图片 1"/>
          <p:cNvPicPr>
            <a:picLocks noChangeAspect="1"/>
          </p:cNvPicPr>
          <p:nvPr/>
        </p:nvPicPr>
        <p:blipFill>
          <a:blip r:embed="rId4" cstate="print"/>
          <a:stretch>
            <a:fillRect/>
          </a:stretch>
        </p:blipFill>
        <p:spPr>
          <a:xfrm>
            <a:off x="1600200" y="2590800"/>
            <a:ext cx="5729985" cy="3733800"/>
          </a:xfrm>
          <a:prstGeom prst="rect">
            <a:avLst/>
          </a:prstGeom>
        </p:spPr>
      </p:pic>
      <p:sp>
        <p:nvSpPr>
          <p:cNvPr id="7" name="矩形 6"/>
          <p:cNvSpPr/>
          <p:nvPr/>
        </p:nvSpPr>
        <p:spPr>
          <a:xfrm>
            <a:off x="3429000" y="6324600"/>
            <a:ext cx="2262158" cy="369332"/>
          </a:xfrm>
          <a:prstGeom prst="rect">
            <a:avLst/>
          </a:prstGeom>
        </p:spPr>
        <p:txBody>
          <a:bodyPr wrap="none">
            <a:spAutoFit/>
          </a:bodyPr>
          <a:lstStyle/>
          <a:p>
            <a:r>
              <a:rPr lang="zh-CN" altLang="en-US" dirty="0" smtClean="0"/>
              <a:t>数据</a:t>
            </a:r>
            <a:r>
              <a:rPr lang="zh-CN" altLang="en-US" dirty="0"/>
              <a:t>不</a:t>
            </a:r>
            <a:r>
              <a:rPr lang="zh-CN" altLang="en-US" dirty="0" smtClean="0"/>
              <a:t>同步缓存</a:t>
            </a:r>
            <a:r>
              <a:rPr lang="zh-CN" altLang="en-US" dirty="0"/>
              <a:t>系统</a:t>
            </a:r>
          </a:p>
        </p:txBody>
      </p:sp>
    </p:spTree>
    <p:extLst>
      <p:ext uri="{BB962C8B-B14F-4D97-AF65-F5344CB8AC3E}">
        <p14:creationId xmlns:p14="http://schemas.microsoft.com/office/powerpoint/2010/main" xmlns="" val="2309574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数据压缩存储</a:t>
            </a:r>
            <a:r>
              <a:rPr lang="en-US" altLang="zh-CN" sz="2000" b="1" dirty="0" smtClean="0"/>
              <a:t>  </a:t>
            </a:r>
            <a:endParaRPr lang="zh-CN" altLang="en-US" sz="2000" b="1" dirty="0"/>
          </a:p>
        </p:txBody>
      </p:sp>
      <p:sp>
        <p:nvSpPr>
          <p:cNvPr id="3" name="文本框 2"/>
          <p:cNvSpPr txBox="1"/>
          <p:nvPr/>
        </p:nvSpPr>
        <p:spPr>
          <a:xfrm>
            <a:off x="762000" y="1828800"/>
            <a:ext cx="7696200" cy="646331"/>
          </a:xfrm>
          <a:prstGeom prst="rect">
            <a:avLst/>
          </a:prstGeom>
          <a:noFill/>
        </p:spPr>
        <p:txBody>
          <a:bodyPr wrap="square" rtlCol="0">
            <a:spAutoFit/>
          </a:bodyPr>
          <a:lstStyle/>
          <a:p>
            <a:r>
              <a:rPr lang="zh-CN" altLang="en-US" dirty="0" smtClean="0"/>
              <a:t>      包括</a:t>
            </a:r>
            <a:r>
              <a:rPr lang="zh-CN" altLang="en-US" dirty="0"/>
              <a:t>字典编码算法、高效压缩存储、数据操作等。</a:t>
            </a:r>
            <a:r>
              <a:rPr lang="zh-CN" altLang="en-US" dirty="0" smtClean="0"/>
              <a:t>下图为字典编码压缩基本原理。</a:t>
            </a:r>
            <a:endParaRPr lang="en-US" altLang="zh-CN" dirty="0" smtClean="0"/>
          </a:p>
        </p:txBody>
      </p:sp>
      <p:pic>
        <p:nvPicPr>
          <p:cNvPr id="4" name="图片 3"/>
          <p:cNvPicPr>
            <a:picLocks noChangeAspect="1"/>
          </p:cNvPicPr>
          <p:nvPr/>
        </p:nvPicPr>
        <p:blipFill>
          <a:blip r:embed="rId4" cstate="print"/>
          <a:stretch>
            <a:fillRect/>
          </a:stretch>
        </p:blipFill>
        <p:spPr>
          <a:xfrm>
            <a:off x="1295400" y="2514600"/>
            <a:ext cx="6705600" cy="3982207"/>
          </a:xfrm>
          <a:prstGeom prst="rect">
            <a:avLst/>
          </a:prstGeom>
        </p:spPr>
      </p:pic>
    </p:spTree>
    <p:extLst>
      <p:ext uri="{BB962C8B-B14F-4D97-AF65-F5344CB8AC3E}">
        <p14:creationId xmlns:p14="http://schemas.microsoft.com/office/powerpoint/2010/main" xmlns="" val="3409692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762000" y="1752600"/>
            <a:ext cx="7696200" cy="1015663"/>
          </a:xfrm>
          <a:prstGeom prst="rect">
            <a:avLst/>
          </a:prstGeom>
          <a:noFill/>
        </p:spPr>
        <p:txBody>
          <a:bodyPr wrap="square" rtlCol="0">
            <a:spAutoFit/>
          </a:bodyPr>
          <a:lstStyle/>
          <a:p>
            <a:r>
              <a:rPr lang="zh-CN" altLang="en-US" sz="2000" dirty="0" smtClean="0"/>
              <a:t>  包</a:t>
            </a:r>
            <a:r>
              <a:rPr lang="zh-CN" altLang="en-US" sz="2000" dirty="0"/>
              <a:t>含内存数据格式、内存索引等技术</a:t>
            </a:r>
            <a:r>
              <a:rPr lang="zh-CN" altLang="en-US" sz="2000" dirty="0" smtClean="0"/>
              <a:t>。以图示的</a:t>
            </a:r>
            <a:r>
              <a:rPr lang="zh-CN" altLang="en-US" sz="2000" dirty="0"/>
              <a:t>数据表为例，在经过压缩后，在内存空间内的存储方式（物理存储）有行存储（</a:t>
            </a:r>
            <a:r>
              <a:rPr lang="en-US" altLang="zh-CN" sz="2000" dirty="0"/>
              <a:t>Row-based store</a:t>
            </a:r>
            <a:r>
              <a:rPr lang="zh-CN" altLang="en-US" sz="2000" dirty="0"/>
              <a:t>）和列存储（</a:t>
            </a:r>
            <a:r>
              <a:rPr lang="en-US" altLang="zh-CN" sz="2000" dirty="0"/>
              <a:t>Column-based store</a:t>
            </a:r>
            <a:r>
              <a:rPr lang="zh-CN" altLang="en-US" sz="2000" dirty="0"/>
              <a:t>）两种</a:t>
            </a:r>
            <a:r>
              <a:rPr lang="zh-CN" altLang="en-US" sz="2000" dirty="0" smtClean="0"/>
              <a:t>方式。</a:t>
            </a:r>
            <a:endParaRPr lang="en-US" altLang="zh-CN" sz="2000" dirty="0" smtClean="0"/>
          </a:p>
        </p:txBody>
      </p:sp>
      <p:pic>
        <p:nvPicPr>
          <p:cNvPr id="2" name="图片 1"/>
          <p:cNvPicPr>
            <a:picLocks noChangeAspect="1"/>
          </p:cNvPicPr>
          <p:nvPr/>
        </p:nvPicPr>
        <p:blipFill>
          <a:blip r:embed="rId4" cstate="print"/>
          <a:stretch>
            <a:fillRect/>
          </a:stretch>
        </p:blipFill>
        <p:spPr>
          <a:xfrm>
            <a:off x="1828800" y="2819400"/>
            <a:ext cx="5562600" cy="3828802"/>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zh-CN" altLang="en-US" sz="2800" b="1" dirty="0" smtClean="0"/>
              <a:t>内存技术 </a:t>
            </a:r>
            <a:r>
              <a:rPr lang="en-US" altLang="zh-CN" sz="2800" b="1" dirty="0" smtClean="0"/>
              <a:t>– </a:t>
            </a:r>
            <a:r>
              <a:rPr lang="zh-CN" altLang="en-US" sz="2000" b="1" dirty="0" smtClean="0"/>
              <a:t>列存储结构（</a:t>
            </a:r>
            <a:r>
              <a:rPr lang="en-US" altLang="zh-CN" sz="2000" b="1" dirty="0" smtClean="0"/>
              <a:t>columnar storage structure</a:t>
            </a:r>
            <a:r>
              <a:rPr lang="zh-CN" altLang="en-US" sz="2000" b="1" dirty="0" smtClean="0"/>
              <a:t>）</a:t>
            </a:r>
            <a:endParaRPr lang="zh-CN" altLang="en-US" sz="2000" b="1" dirty="0"/>
          </a:p>
        </p:txBody>
      </p:sp>
    </p:spTree>
    <p:extLst>
      <p:ext uri="{BB962C8B-B14F-4D97-AF65-F5344CB8AC3E}">
        <p14:creationId xmlns:p14="http://schemas.microsoft.com/office/powerpoint/2010/main" xmlns="" val="1607203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6241</Words>
  <Application>Microsoft Office PowerPoint</Application>
  <PresentationFormat>全屏显示(4:3)</PresentationFormat>
  <Paragraphs>545</Paragraphs>
  <Slides>63</Slides>
  <Notes>63</Notes>
  <HiddenSlides>0</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qyzc</cp:lastModifiedBy>
  <cp:revision>248</cp:revision>
  <dcterms:created xsi:type="dcterms:W3CDTF">2010-07-16T22:48:00Z</dcterms:created>
  <dcterms:modified xsi:type="dcterms:W3CDTF">2017-12-20T10:49:42Z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